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70" r:id="rId2"/>
    <p:sldId id="282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3" r:id="rId11"/>
    <p:sldId id="294" r:id="rId12"/>
    <p:sldId id="295" r:id="rId13"/>
    <p:sldId id="296" r:id="rId14"/>
    <p:sldId id="297" r:id="rId15"/>
    <p:sldId id="298" r:id="rId16"/>
    <p:sldId id="29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888"/>
    <a:srgbClr val="FFFFFF"/>
    <a:srgbClr val="E61161"/>
    <a:srgbClr val="F66429"/>
    <a:srgbClr val="E30967"/>
    <a:srgbClr val="15B9E5"/>
    <a:srgbClr val="C00769"/>
    <a:srgbClr val="CD0868"/>
    <a:srgbClr val="5B79D7"/>
    <a:srgbClr val="577E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7"/>
    <p:restoredTop sz="94674"/>
  </p:normalViewPr>
  <p:slideViewPr>
    <p:cSldViewPr snapToGrid="0" snapToObjects="1">
      <p:cViewPr varScale="1">
        <p:scale>
          <a:sx n="51" d="100"/>
          <a:sy n="51" d="100"/>
        </p:scale>
        <p:origin x="104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BC78D-2D5D-48F6-AE7A-F8B078D13361}" type="datetimeFigureOut">
              <a:rPr lang="ru-RU" smtClean="0"/>
              <a:t>17.09.2021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EC7A1-938C-4BC9-9808-E9904A231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94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58E3-FEA4-46CD-8FC3-F35D3777F291}" type="datetime1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7A59D-CF8F-43CB-A0BE-166169BDBAED}" type="datetime1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8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2722C-D604-4D91-9F25-4A2786DEA662}" type="datetime1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957CA-5102-4CB5-BF8D-F88BFA2FE81A}" type="datetime1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31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11E5-4DAB-4C7F-A5B7-E7735FDEC678}" type="datetime1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A2CC-607B-414F-AC7D-264E7CF611A8}" type="datetime1">
              <a:rPr lang="ru-RU" smtClean="0"/>
              <a:t>17.09.2021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5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5BFB-7D5D-4696-A4F8-13A99044E039}" type="datetime1">
              <a:rPr lang="ru-RU" smtClean="0"/>
              <a:t>17.09.2021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0A60-AAE7-4A9F-A203-918589D8DD77}" type="datetime1">
              <a:rPr lang="ru-RU" smtClean="0"/>
              <a:t>17.09.2021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6EAC-C11F-4890-A4C1-F6CC02BB3A0B}" type="datetime1">
              <a:rPr lang="ru-RU" smtClean="0"/>
              <a:t>17.09.2021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CF3A-33E6-47D2-9000-3A85DA0465A5}" type="datetime1">
              <a:rPr lang="ru-RU" smtClean="0"/>
              <a:t>17.09.2021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FA5-C745-4C74-8D78-060167F619F9}" type="datetime1">
              <a:rPr lang="ru-RU" smtClean="0"/>
              <a:t>17.09.2021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5CC8F-A696-4E36-950D-6A1A1C6980D6}" type="datetime1">
              <a:rPr lang="ru-RU" smtClean="0"/>
              <a:t>17.09.2021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1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6686" y="2504768"/>
            <a:ext cx="838845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Структура и содержание программы воспитания ПОО</a:t>
            </a:r>
          </a:p>
          <a:p>
            <a:endParaRPr lang="ru-RU" sz="4000" b="1" dirty="0">
              <a:solidFill>
                <a:schemeClr val="accent1">
                  <a:lumMod val="50000"/>
                </a:schemeClr>
              </a:solidFill>
              <a:latin typeface="Futura PT" charset="0"/>
              <a:ea typeface="Futura PT" charset="0"/>
              <a:cs typeface="Futura PT" charset="0"/>
            </a:endParaRPr>
          </a:p>
          <a:p>
            <a:endParaRPr lang="ru-RU" sz="4000" b="1" dirty="0">
              <a:solidFill>
                <a:schemeClr val="accent1">
                  <a:lumMod val="50000"/>
                </a:schemeClr>
              </a:solidFill>
              <a:latin typeface="Futura PT" charset="0"/>
              <a:ea typeface="Futura PT" charset="0"/>
              <a:cs typeface="Futura PT" charset="0"/>
            </a:endParaRPr>
          </a:p>
          <a:p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Малороссиянова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О.И., </a:t>
            </a:r>
          </a:p>
          <a:p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зав.лабораторией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мониторинга развития 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системы профессионального образования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CBFF69-EB84-4ED2-A0CB-8FFFB302D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2757" y="436418"/>
            <a:ext cx="1235618" cy="150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73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746844"/>
            <a:ext cx="12192000" cy="5111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683581" y="1786290"/>
            <a:ext cx="111370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   результаты:</a:t>
            </a:r>
          </a:p>
          <a:p>
            <a:pPr marL="0" indent="0" algn="just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ФГОС СОО п.7</a:t>
            </a:r>
          </a:p>
          <a:p>
            <a:pPr marL="0" indent="0" algn="just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Примерная рабочая программа воспитания по укрупненной группе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475" y="230621"/>
            <a:ext cx="1723301" cy="12655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868A95-80F6-4648-8B8D-769B4578B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106" y="320609"/>
            <a:ext cx="1000522" cy="121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9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746844"/>
            <a:ext cx="12192000" cy="5111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559293" y="1786290"/>
            <a:ext cx="112613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деятельность в ПОО</a:t>
            </a: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урочная 					внеурочная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результаты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(воспитательная цель)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педагогического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взаимодействия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(пояснительная записка)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475" y="230621"/>
            <a:ext cx="1723301" cy="12655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868A95-80F6-4648-8B8D-769B4578B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106" y="320609"/>
            <a:ext cx="1000522" cy="1214963"/>
          </a:xfrm>
          <a:prstGeom prst="rect">
            <a:avLst/>
          </a:prstGeom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B5C8CE20-6238-4711-899B-B23D92AC7C01}"/>
              </a:ext>
            </a:extLst>
          </p:cNvPr>
          <p:cNvSpPr/>
          <p:nvPr/>
        </p:nvSpPr>
        <p:spPr>
          <a:xfrm rot="8514084">
            <a:off x="3534847" y="2718754"/>
            <a:ext cx="1380167" cy="17740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05A609EC-9CE2-4EFD-B9F8-708805FBC7E1}"/>
              </a:ext>
            </a:extLst>
          </p:cNvPr>
          <p:cNvSpPr/>
          <p:nvPr/>
        </p:nvSpPr>
        <p:spPr>
          <a:xfrm rot="2318204">
            <a:off x="7457091" y="2684474"/>
            <a:ext cx="1253513" cy="17104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760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746844"/>
            <a:ext cx="12192000" cy="5111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763479" y="1786290"/>
            <a:ext cx="11057149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П.13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Внеурочная деятельность организуется по направлениям развития личности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спортивно-оздоровительное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общеинтеллектуальное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общекультурное.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Приведены формы внеурочной деятельности.</a:t>
            </a:r>
          </a:p>
          <a:p>
            <a:pPr marL="0" indent="0" algn="just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475" y="230621"/>
            <a:ext cx="1723301" cy="12655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3479" y="320609"/>
            <a:ext cx="8286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Федеральный государственный образовательный стандарт среднего общего образования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868A95-80F6-4648-8B8D-769B4578B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106" y="320609"/>
            <a:ext cx="1000522" cy="121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68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746844"/>
            <a:ext cx="12192000" cy="5111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772357" y="1786290"/>
            <a:ext cx="110482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Модули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раздела</a:t>
            </a: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занятия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воспитательные мероприятия (по направлениям)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475" y="230621"/>
            <a:ext cx="1723301" cy="12655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868A95-80F6-4648-8B8D-769B4578B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106" y="320609"/>
            <a:ext cx="1000522" cy="121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44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746844"/>
            <a:ext cx="12192000" cy="5111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825623" y="1786290"/>
            <a:ext cx="109950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оценивания достижения результатов</a:t>
            </a: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наблюдение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475" y="230621"/>
            <a:ext cx="1723301" cy="12655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868A95-80F6-4648-8B8D-769B4578B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106" y="320609"/>
            <a:ext cx="1000522" cy="121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91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746844"/>
            <a:ext cx="12192000" cy="5111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790113" y="1786290"/>
            <a:ext cx="110305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воспитания должна быть размещена на сайте ПОО с удобной навигацией: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главной странице сайта ПОО создана вкладка «Программа воспитания»;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главной странице сайта ПОО создана вкладка «Воспитательная работа», в ней вкладка «Программа воспитания»;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главной странице сайта ПОО создана вкладка «Студентам», в ней вкладка «Программа воспитания»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475" y="230621"/>
            <a:ext cx="1723301" cy="12655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868A95-80F6-4648-8B8D-769B4578B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106" y="320609"/>
            <a:ext cx="1000522" cy="121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24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786290"/>
            <a:ext cx="12192000" cy="5111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62145" y="1786290"/>
            <a:ext cx="117584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475" y="230621"/>
            <a:ext cx="1723301" cy="12655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868A95-80F6-4648-8B8D-769B4578B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106" y="320609"/>
            <a:ext cx="1000522" cy="1214963"/>
          </a:xfrm>
          <a:prstGeom prst="rect">
            <a:avLst/>
          </a:prstGeom>
        </p:spPr>
      </p:pic>
      <p:graphicFrame>
        <p:nvGraphicFramePr>
          <p:cNvPr id="4" name="Таблица 5">
            <a:extLst>
              <a:ext uri="{FF2B5EF4-FFF2-40B4-BE49-F238E27FC236}">
                <a16:creationId xmlns:a16="http://schemas.microsoft.com/office/drawing/2014/main" id="{A068AE80-36DD-4799-8292-E8445F318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761398"/>
              </p:ext>
            </p:extLst>
          </p:nvPr>
        </p:nvGraphicFramePr>
        <p:xfrm>
          <a:off x="727969" y="2697480"/>
          <a:ext cx="10600289" cy="280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9417">
                  <a:extLst>
                    <a:ext uri="{9D8B030D-6E8A-4147-A177-3AD203B41FA5}">
                      <a16:colId xmlns:a16="http://schemas.microsoft.com/office/drawing/2014/main" val="77937875"/>
                    </a:ext>
                  </a:extLst>
                </a:gridCol>
                <a:gridCol w="4056382">
                  <a:extLst>
                    <a:ext uri="{9D8B030D-6E8A-4147-A177-3AD203B41FA5}">
                      <a16:colId xmlns:a16="http://schemas.microsoft.com/office/drawing/2014/main" val="2625187999"/>
                    </a:ext>
                  </a:extLst>
                </a:gridCol>
                <a:gridCol w="4324490">
                  <a:extLst>
                    <a:ext uri="{9D8B030D-6E8A-4147-A177-3AD203B41FA5}">
                      <a16:colId xmlns:a16="http://schemas.microsoft.com/office/drawing/2014/main" val="11951427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Модератор </a:t>
                      </a:r>
                    </a:p>
                    <a:p>
                      <a:pPr algn="ctr"/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259328"/>
                  </a:ext>
                </a:extLst>
              </a:tr>
              <a:tr h="19565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Цель, задачи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Малоросиянова О.И.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139231"/>
                  </a:ext>
                </a:extLst>
              </a:tr>
              <a:tr h="19565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Былкова</a:t>
                      </a:r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И.А.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309039"/>
                  </a:ext>
                </a:extLst>
              </a:tr>
              <a:tr h="19565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результатов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Апухтина А.Г.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043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494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746844"/>
            <a:ext cx="12192000" cy="5111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568171" y="1786290"/>
            <a:ext cx="112524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1. ОПОП должна включать:</a:t>
            </a:r>
          </a:p>
          <a:p>
            <a:pPr algn="just"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рабочую программу воспитания</a:t>
            </a:r>
          </a:p>
          <a:p>
            <a:pPr algn="just"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календарный план воспитательной работы</a:t>
            </a:r>
          </a:p>
          <a:p>
            <a:pPr algn="just"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формы аттестации</a:t>
            </a:r>
          </a:p>
          <a:p>
            <a:pPr algn="just">
              <a:buFontTx/>
              <a:buChar char="-"/>
            </a:pPr>
            <a:endParaRPr lang="ru-RU" sz="3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2. ОПОП подлежат приведению в соответствие с 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ФЗ №304 от 31.07.2020г.  не позднее 1 сентября 2021г.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475" y="230621"/>
            <a:ext cx="1723301" cy="12655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8171" y="263209"/>
            <a:ext cx="8170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Федеральный закон №304-ФЗ от 31.07.2020г. «О внесении изменений в Федеральный закон «Об образовании в Российской Федерации» по вопросам воспитания обучающихся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868A95-80F6-4648-8B8D-769B4578B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106" y="320609"/>
            <a:ext cx="1000522" cy="121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57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746844"/>
            <a:ext cx="12192000" cy="5111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577049" y="1786290"/>
            <a:ext cx="112435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800" noProof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Воспитание – деятельность, направленная на развитие личности, создание условий для самоопределения и социализации обучающихся на основе социокультурных, духовно-нравственных ценностей и принятых в российском обществе правил и норм поведения в интересах человека, семьи, общества и государства, формирование у обучающихся чувств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природе и окружающей среде</a:t>
            </a:r>
            <a:endParaRPr lang="en-US" sz="2800" noProof="1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475" y="230621"/>
            <a:ext cx="1723301" cy="12655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2458" y="263209"/>
            <a:ext cx="7981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Федеральный закон №304-ФЗ от 31.07.2020г. «О внесении изменений в Федеральный закон «Об образовании в Российской Федерации» по вопросам воспитания обучающихся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868A95-80F6-4648-8B8D-769B4578B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106" y="320609"/>
            <a:ext cx="1000522" cy="121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78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746844"/>
            <a:ext cx="12192000" cy="5111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798989" y="1786290"/>
            <a:ext cx="1102163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12 п.5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 самостоятельно разрабатываются и утверждаются организацией, осуществляющей образовательную деятельность.</a:t>
            </a: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28 п.3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компетенции образовательной организации относится разработка и утверждение образовательных программ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475" y="230621"/>
            <a:ext cx="1723301" cy="12655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8989" y="320609"/>
            <a:ext cx="8150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Федеральный закон от 29.12.2012г. №273-ФЗ  «Об образовании в Российской Федерации»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868A95-80F6-4648-8B8D-769B4578B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106" y="320609"/>
            <a:ext cx="1000522" cy="121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9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746844"/>
            <a:ext cx="12192000" cy="5111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62145" y="1786290"/>
            <a:ext cx="117584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ОПОП = ФГОС СПО + ФГОС СОО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475" y="230621"/>
            <a:ext cx="1723301" cy="12655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868A95-80F6-4648-8B8D-769B4578B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106" y="320609"/>
            <a:ext cx="1000522" cy="121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71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746844"/>
            <a:ext cx="12192000" cy="5111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514905" y="1786290"/>
            <a:ext cx="1130572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П.18.2.3.</a:t>
            </a: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Рабочая программа воспитания имеет модульную структуру и включает в себя:</a:t>
            </a:r>
          </a:p>
          <a:p>
            <a:pPr marL="457200" indent="-457200" algn="just"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особенностей</a:t>
            </a:r>
          </a:p>
          <a:p>
            <a:pPr marL="457200" indent="-457200" algn="just"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</a:t>
            </a:r>
          </a:p>
          <a:p>
            <a:pPr marL="457200" indent="-457200" algn="just"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виды, формы и содержание совместной деятельности</a:t>
            </a:r>
          </a:p>
          <a:p>
            <a:pPr marL="457200" indent="-457200" algn="just"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самоанализа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475" y="230621"/>
            <a:ext cx="1723301" cy="12655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4905" y="263209"/>
            <a:ext cx="8224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Федеральный государственный образовательный стандарт среднего общего образования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868A95-80F6-4648-8B8D-769B4578B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106" y="320609"/>
            <a:ext cx="1000522" cy="121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746844"/>
            <a:ext cx="12192000" cy="5111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301841" y="1786290"/>
            <a:ext cx="1151878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среда ПОО</a:t>
            </a: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Внешняя						Внутренняя</a:t>
            </a: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территория						- контингент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социальные партнеры			        	- коллектив</a:t>
            </a:r>
          </a:p>
          <a:p>
            <a:pPr lvl="8"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		- материальная база</a:t>
            </a:r>
          </a:p>
          <a:p>
            <a:pPr lvl="8"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- традиции</a:t>
            </a:r>
          </a:p>
          <a:p>
            <a:pPr marL="457200" indent="-457200" algn="just">
              <a:buFontTx/>
              <a:buChar char="-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475" y="230621"/>
            <a:ext cx="1723301" cy="12655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868A95-80F6-4648-8B8D-769B4578B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106" y="320609"/>
            <a:ext cx="1000522" cy="1214963"/>
          </a:xfrm>
          <a:prstGeom prst="rect">
            <a:avLst/>
          </a:prstGeom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A821E732-4D11-4F75-9EB9-88D3805E27B7}"/>
              </a:ext>
            </a:extLst>
          </p:cNvPr>
          <p:cNvSpPr/>
          <p:nvPr/>
        </p:nvSpPr>
        <p:spPr>
          <a:xfrm rot="9377936">
            <a:off x="2968998" y="2774372"/>
            <a:ext cx="2539303" cy="162521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9972BEB8-4474-4153-AD61-E702C1607CD2}"/>
              </a:ext>
            </a:extLst>
          </p:cNvPr>
          <p:cNvSpPr/>
          <p:nvPr/>
        </p:nvSpPr>
        <p:spPr>
          <a:xfrm rot="1464112">
            <a:off x="5727208" y="2791056"/>
            <a:ext cx="2554507" cy="16774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206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746844"/>
            <a:ext cx="12192000" cy="5111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683581" y="1786290"/>
            <a:ext cx="111370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анализа</a:t>
            </a: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форматы воспитания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475" y="230621"/>
            <a:ext cx="1723301" cy="12655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868A95-80F6-4648-8B8D-769B4578B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106" y="320609"/>
            <a:ext cx="1000522" cy="121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49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746844"/>
            <a:ext cx="12192000" cy="51111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068FB5-1562-D343-BD66-7D6E84E547FC}"/>
              </a:ext>
            </a:extLst>
          </p:cNvPr>
          <p:cNvSpPr/>
          <p:nvPr/>
        </p:nvSpPr>
        <p:spPr>
          <a:xfrm>
            <a:off x="656947" y="1786290"/>
            <a:ext cx="1116368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достижение обучающимися личностных результатов и формирование у них общих компетенций.</a:t>
            </a:r>
          </a:p>
          <a:p>
            <a:pPr marL="0" indent="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Задачи – условия достижения цели.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475" y="230621"/>
            <a:ext cx="1723301" cy="12655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868A95-80F6-4648-8B8D-769B4578B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106" y="320609"/>
            <a:ext cx="1000522" cy="121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814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564</Words>
  <Application>Microsoft Office PowerPoint</Application>
  <PresentationFormat>Широкоэкранный</PresentationFormat>
  <Paragraphs>104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Futura 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Алексей Гарнага</cp:lastModifiedBy>
  <cp:revision>93</cp:revision>
  <dcterms:created xsi:type="dcterms:W3CDTF">2019-04-02T07:58:05Z</dcterms:created>
  <dcterms:modified xsi:type="dcterms:W3CDTF">2021-09-17T03:56:51Z</dcterms:modified>
</cp:coreProperties>
</file>