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76" r:id="rId4"/>
    <p:sldId id="279" r:id="rId5"/>
    <p:sldId id="277" r:id="rId6"/>
    <p:sldId id="278" r:id="rId7"/>
    <p:sldId id="295" r:id="rId8"/>
    <p:sldId id="297" r:id="rId9"/>
    <p:sldId id="280" r:id="rId10"/>
    <p:sldId id="282" r:id="rId11"/>
    <p:sldId id="284" r:id="rId12"/>
    <p:sldId id="299" r:id="rId13"/>
    <p:sldId id="298" r:id="rId14"/>
    <p:sldId id="285" r:id="rId15"/>
    <p:sldId id="286" r:id="rId16"/>
    <p:sldId id="287" r:id="rId17"/>
    <p:sldId id="288" r:id="rId18"/>
    <p:sldId id="289" r:id="rId19"/>
    <p:sldId id="296" r:id="rId20"/>
    <p:sldId id="300" r:id="rId21"/>
    <p:sldId id="301" r:id="rId22"/>
    <p:sldId id="291" r:id="rId23"/>
    <p:sldId id="293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17687-73E5-4251-B134-5E8DC43C8EDD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DC6AA2-F316-47CA-A63D-4D854ADDDD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99735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53462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DC6AA2-F316-47CA-A63D-4D854ADDDD4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39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13676-2CB1-46F9-99C4-E3011AE2D36D}" type="datetime1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4C8F-2489-4E34-8426-D6CAC85766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9150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B07AE-F273-4319-B501-05B681FEFC90}" type="datetime1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4C8F-2489-4E34-8426-D6CAC85766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133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4E4F8-2274-4E9A-96B4-22C4A9537401}" type="datetime1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4C8F-2489-4E34-8426-D6CAC85766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3648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47AC1-C368-4D9E-86AD-D0D1485C3EA1}" type="datetime1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4C8F-2489-4E34-8426-D6CAC85766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02833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C9872-AFD7-434A-A0CD-768BFC941CF3}" type="datetime1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4C8F-2489-4E34-8426-D6CAC85766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62959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6DEE6-FDE6-40C5-9C13-63D207BB8541}" type="datetime1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4C8F-2489-4E34-8426-D6CAC85766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29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03287-135D-4847-8E35-769DF830EAF6}" type="datetime1">
              <a:rPr lang="ru-RU" smtClean="0"/>
              <a:pPr/>
              <a:t>18.01.2018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4C8F-2489-4E34-8426-D6CAC85766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13344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5DCA8-3F7F-4BDF-AEEF-9969815769C0}" type="datetime1">
              <a:rPr lang="ru-RU" smtClean="0"/>
              <a:pPr/>
              <a:t>18.01.2018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4C8F-2489-4E34-8426-D6CAC85766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80356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353D3-B021-4029-B783-3D1ADB4BDA17}" type="datetime1">
              <a:rPr lang="ru-RU" smtClean="0"/>
              <a:pPr/>
              <a:t>18.01.2018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4C8F-2489-4E34-8426-D6CAC85766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0567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2868B-7433-4693-8CAE-96FF244D6734}" type="datetime1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4C8F-2489-4E34-8426-D6CAC85766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9764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D6A02-E680-4DCB-8FF4-46DB0121A5B7}" type="datetime1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84C8F-2489-4E34-8426-D6CAC85766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0904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D02A1-3A2C-4F6C-9C97-040817BF748C}" type="datetime1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84C8F-2489-4E34-8426-D6CAC85766F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47218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4157" y="126461"/>
            <a:ext cx="8844200" cy="2859930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94553" y="200617"/>
            <a:ext cx="86770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4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Реализация ФГОС</a:t>
            </a:r>
          </a:p>
          <a:p>
            <a:pPr algn="ctr">
              <a:lnSpc>
                <a:spcPct val="90000"/>
              </a:lnSpc>
            </a:pPr>
            <a:r>
              <a:rPr lang="ru-RU" sz="4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среднего общего образования</a:t>
            </a:r>
          </a:p>
          <a:p>
            <a:pPr algn="ctr">
              <a:lnSpc>
                <a:spcPct val="90000"/>
              </a:lnSpc>
            </a:pPr>
            <a:r>
              <a:rPr lang="ru-RU" sz="4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в ПОО Кемеровской области</a:t>
            </a:r>
            <a:endParaRPr lang="ru-RU" sz="40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5618601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14010" y="5612860"/>
            <a:ext cx="87680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Апухтина</a:t>
            </a:r>
            <a:r>
              <a:rPr lang="ru-RU" sz="2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А. Г.</a:t>
            </a:r>
            <a:r>
              <a:rPr lang="ru-RU" sz="24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, </a:t>
            </a:r>
          </a:p>
          <a:p>
            <a:pPr algn="just"/>
            <a:r>
              <a:rPr lang="ru-RU" sz="2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канд.филол.наук</a:t>
            </a:r>
            <a:r>
              <a:rPr lang="ru-RU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, зав.кафедрой </a:t>
            </a:r>
            <a:r>
              <a:rPr lang="ru-RU" sz="2000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ООиПД</a:t>
            </a:r>
            <a:r>
              <a:rPr lang="ru-RU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ГБУ ДПО «КРИРПО»</a:t>
            </a:r>
            <a:endParaRPr lang="ru-RU" sz="2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1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334654" y="3040617"/>
            <a:ext cx="1649641" cy="2572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1203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492176"/>
            <a:ext cx="8328754" cy="4754387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Пояснительная записка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10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2186" y="1696278"/>
            <a:ext cx="7938000" cy="3975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Одна цель – достижимая   </a:t>
            </a:r>
          </a:p>
          <a:p>
            <a:endParaRPr lang="ru-RU" sz="2400" dirty="0" smtClean="0"/>
          </a:p>
          <a:p>
            <a:r>
              <a:rPr lang="ru-RU" sz="2400" dirty="0" smtClean="0">
                <a:solidFill>
                  <a:srgbClr val="002060"/>
                </a:solidFill>
              </a:rPr>
              <a:t>Содержание программы дисциплины направлено на достижение следующей </a:t>
            </a:r>
            <a:r>
              <a:rPr lang="ru-RU" sz="2400" b="1" dirty="0" smtClean="0">
                <a:solidFill>
                  <a:srgbClr val="002060"/>
                </a:solidFill>
              </a:rPr>
              <a:t>цели:</a:t>
            </a:r>
          </a:p>
          <a:p>
            <a:endParaRPr lang="ru-RU" sz="2400" b="1" dirty="0" smtClean="0">
              <a:solidFill>
                <a:srgbClr val="002060"/>
              </a:solidFill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</a:rPr>
              <a:t>освоение обучающимися содержания дисциплины </a:t>
            </a:r>
            <a:r>
              <a:rPr lang="ru-RU" sz="2400" b="1" dirty="0" smtClean="0">
                <a:solidFill>
                  <a:srgbClr val="002060"/>
                </a:solidFill>
              </a:rPr>
              <a:t>«Иностранный язык» </a:t>
            </a:r>
            <a:r>
              <a:rPr lang="ru-RU" sz="2400" b="1" dirty="0" smtClean="0">
                <a:solidFill>
                  <a:srgbClr val="002060"/>
                </a:solidFill>
              </a:rPr>
              <a:t>и достижение результатов изучения дисциплины в соответствии с требованиями, установленными ФГОС среднего общего образования </a:t>
            </a:r>
          </a:p>
          <a:p>
            <a:pPr marL="360000" indent="-360000" algn="just"/>
            <a:endParaRPr lang="ru-RU" sz="24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298713"/>
            <a:ext cx="8328754" cy="5168347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Несколько задач (до 5) – измеримых</a:t>
            </a:r>
          </a:p>
          <a:p>
            <a:pPr algn="ctr"/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9.5. Математика и информатика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endParaRPr lang="ru-RU" sz="2400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Изучение предметной области </a:t>
            </a:r>
            <a:r>
              <a:rPr lang="ru-RU" sz="2400" b="1" dirty="0" smtClean="0">
                <a:solidFill>
                  <a:srgbClr val="002060"/>
                </a:solidFill>
              </a:rPr>
              <a:t>"Математика и информатика" должно обеспечить:</a:t>
            </a:r>
            <a:r>
              <a:rPr lang="ru-RU" sz="2400" dirty="0" smtClean="0">
                <a:solidFill>
                  <a:srgbClr val="002060"/>
                </a:solidFill>
              </a:rPr>
              <a:t/>
            </a:r>
            <a:br>
              <a:rPr lang="ru-RU" sz="2400" dirty="0" smtClean="0">
                <a:solidFill>
                  <a:srgbClr val="002060"/>
                </a:solidFill>
              </a:rPr>
            </a:br>
            <a:r>
              <a:rPr lang="ru-RU" sz="2400" dirty="0" err="1" smtClean="0">
                <a:solidFill>
                  <a:srgbClr val="002060"/>
                </a:solidFill>
              </a:rPr>
              <a:t>сформированность</a:t>
            </a:r>
            <a:r>
              <a:rPr lang="ru-RU" sz="2400" dirty="0" smtClean="0">
                <a:solidFill>
                  <a:srgbClr val="002060"/>
                </a:solidFill>
              </a:rPr>
              <a:t> представлений о социальных, культурных и исторических факторах становления математики и информатики</a:t>
            </a:r>
          </a:p>
          <a:p>
            <a:pPr algn="ctr"/>
            <a:endParaRPr lang="ru-RU" sz="2400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Задача: </a:t>
            </a:r>
            <a:r>
              <a:rPr lang="ru-RU" sz="2400" dirty="0" smtClean="0">
                <a:solidFill>
                  <a:srgbClr val="002060"/>
                </a:solidFill>
              </a:rPr>
              <a:t>сформировать представления о социальных, культурных и исторических факторах становления информатики</a:t>
            </a:r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Пояснительная записка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11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272209"/>
            <a:ext cx="8328754" cy="5194852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endParaRPr lang="ru-RU" sz="2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Несколько </a:t>
            </a:r>
            <a:r>
              <a:rPr lang="ru-RU" sz="2800" b="1" dirty="0" smtClean="0">
                <a:solidFill>
                  <a:srgbClr val="002060"/>
                </a:solidFill>
              </a:rPr>
              <a:t>задач (до 5) – измеримых</a:t>
            </a:r>
          </a:p>
          <a:p>
            <a:pPr algn="ctr"/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9.3. Иностранные языки</a:t>
            </a:r>
          </a:p>
          <a:p>
            <a:pPr algn="ctr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Предметные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результаты изучения предметной области "Иностранные языки" включают предметные результаты изучения учебных предметов:</a:t>
            </a:r>
            <a:b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"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Иностранный язык", "Второй иностранный язык" (базовый уровень) - требования к предметным результатам освоения базового курса иностранного языка должны отражать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pPr algn="ctr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1) </a:t>
            </a:r>
            <a:r>
              <a:rPr lang="ru-RU" sz="2400" b="1" dirty="0" err="1" smtClean="0">
                <a:solidFill>
                  <a:schemeClr val="accent5">
                    <a:lumMod val="50000"/>
                  </a:schemeClr>
                </a:solidFill>
              </a:rPr>
              <a:t>сформированность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 коммуникативной иноязычной компетенции, необходимой для успешной социализации и самореализации, как инструмента межкультурного общения в современном поликультурном мире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; ….. (всего 4)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br>
              <a:rPr lang="ru-RU" sz="2400" dirty="0" smtClean="0"/>
            </a:br>
            <a:endParaRPr lang="ru-RU" sz="2400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Пояснительная записка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12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391477"/>
            <a:ext cx="8328754" cy="50755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/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endParaRPr lang="ru-RU" sz="2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9.3. Иностранные языки</a:t>
            </a:r>
          </a:p>
          <a:p>
            <a:pPr algn="ctr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Предметный результат: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ru-RU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 algn="ctr">
              <a:buAutoNum type="arabicParenR"/>
            </a:pPr>
            <a:r>
              <a:rPr lang="ru-RU" sz="2400" dirty="0" err="1" smtClean="0">
                <a:solidFill>
                  <a:schemeClr val="accent5">
                    <a:lumMod val="50000"/>
                  </a:schemeClr>
                </a:solidFill>
              </a:rPr>
              <a:t>сформированность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коммуникативной иноязычной компетенции, необходимой для успешной социализации и самореализации, как инструмента межкультурного общения в современном поликультурном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мире</a:t>
            </a:r>
            <a:endParaRPr lang="ru-RU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 algn="ctr"/>
            <a:endParaRPr lang="ru-RU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 algn="ctr"/>
            <a:r>
              <a:rPr lang="ru-RU" sz="2400" b="1" dirty="0" smtClean="0">
                <a:solidFill>
                  <a:srgbClr val="002060"/>
                </a:solidFill>
              </a:rPr>
              <a:t>Задача: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формировать коммуникативную иноязычную компетенцию, как инструмент межкультурного общения в современном поликультурном мире </a:t>
            </a:r>
            <a:endParaRPr lang="ru-RU" sz="24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 algn="ctr"/>
            <a:endParaRPr lang="ru-RU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457200" indent="-457200" algn="ctr"/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4 предметных результата = 4 задачи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br>
              <a:rPr lang="ru-RU" sz="2400" dirty="0" smtClean="0"/>
            </a:br>
            <a:endParaRPr lang="ru-RU" sz="2400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Пояснительная записка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13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492176"/>
            <a:ext cx="8328754" cy="4754387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1026522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Планируемые результаты освоения 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учебной дисциплины 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14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2429" y="1563757"/>
            <a:ext cx="7938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П. 7 Личностные </a:t>
            </a:r>
            <a:r>
              <a:rPr lang="ru-RU" sz="2400" dirty="0" smtClean="0">
                <a:solidFill>
                  <a:srgbClr val="002060"/>
                </a:solidFill>
              </a:rPr>
              <a:t>(15)</a:t>
            </a:r>
            <a:r>
              <a:rPr lang="ru-RU" sz="2400" b="1" dirty="0" smtClean="0">
                <a:solidFill>
                  <a:srgbClr val="002060"/>
                </a:solidFill>
              </a:rPr>
              <a:t>,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П. 8 </a:t>
            </a:r>
            <a:r>
              <a:rPr lang="ru-RU" sz="2400" b="1" dirty="0" err="1" smtClean="0">
                <a:solidFill>
                  <a:srgbClr val="002060"/>
                </a:solidFill>
              </a:rPr>
              <a:t>Метапредметные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(9)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П. 9 Предметные  </a:t>
            </a:r>
          </a:p>
          <a:p>
            <a:pPr algn="ctr"/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Иностранный язык </a:t>
            </a:r>
            <a:r>
              <a:rPr lang="ru-RU" sz="2400" b="1" dirty="0" smtClean="0">
                <a:solidFill>
                  <a:srgbClr val="002060"/>
                </a:solidFill>
              </a:rPr>
              <a:t>- базовый уровень </a:t>
            </a:r>
            <a:r>
              <a:rPr lang="ru-RU" sz="2400" b="1" dirty="0" smtClean="0">
                <a:solidFill>
                  <a:srgbClr val="002060"/>
                </a:solidFill>
              </a:rPr>
              <a:t>(4) </a:t>
            </a:r>
            <a:r>
              <a:rPr lang="ru-RU" sz="2400" b="1" dirty="0" smtClean="0">
                <a:solidFill>
                  <a:srgbClr val="002060"/>
                </a:solidFill>
              </a:rPr>
              <a:t>/ углубленный уровень </a:t>
            </a:r>
            <a:r>
              <a:rPr lang="ru-RU" sz="2400" b="1" dirty="0" smtClean="0">
                <a:solidFill>
                  <a:srgbClr val="002060"/>
                </a:solidFill>
              </a:rPr>
              <a:t>(3).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endParaRPr lang="ru-RU" sz="2400" b="1" dirty="0" smtClean="0"/>
          </a:p>
          <a:p>
            <a:pPr algn="ctr"/>
            <a:r>
              <a:rPr lang="ru-RU" sz="2400" dirty="0" smtClean="0"/>
              <a:t>Углубленный уровень </a:t>
            </a:r>
            <a:r>
              <a:rPr lang="ru-RU" sz="2400" dirty="0" smtClean="0"/>
              <a:t>- требования к предметным результатам освоения углубленного курса </a:t>
            </a:r>
            <a:r>
              <a:rPr lang="ru-RU" sz="2400" dirty="0" smtClean="0"/>
              <a:t>….. </a:t>
            </a:r>
            <a:r>
              <a:rPr lang="ru-RU" sz="2400" dirty="0" smtClean="0"/>
              <a:t>должны включать </a:t>
            </a:r>
            <a:r>
              <a:rPr lang="ru-RU" sz="2400" b="1" dirty="0" smtClean="0"/>
              <a:t>требования к результатам освоения базового курса и дополнительно отражать</a:t>
            </a:r>
            <a:r>
              <a:rPr lang="ru-RU" sz="2400" dirty="0" smtClean="0"/>
              <a:t>…</a:t>
            </a:r>
          </a:p>
          <a:p>
            <a:pPr algn="ctr">
              <a:buNone/>
            </a:pPr>
            <a:endParaRPr lang="ru-RU" sz="2400" dirty="0" smtClean="0">
              <a:solidFill>
                <a:srgbClr val="002060"/>
              </a:solidFill>
            </a:endParaRPr>
          </a:p>
          <a:p>
            <a:pPr lvl="0"/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492176"/>
            <a:ext cx="8328754" cy="4754387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1026522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Планируемые результаты освоения 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учебной дисциплины 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15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2429" y="1749286"/>
            <a:ext cx="79380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dirty="0" smtClean="0">
                <a:solidFill>
                  <a:srgbClr val="002060"/>
                </a:solidFill>
              </a:rPr>
              <a:t>Содержание дисциплины </a:t>
            </a:r>
            <a:r>
              <a:rPr lang="ru-RU" sz="2200" b="1" dirty="0" smtClean="0">
                <a:solidFill>
                  <a:srgbClr val="002060"/>
                </a:solidFill>
              </a:rPr>
              <a:t>«Иностранный язык» </a:t>
            </a:r>
            <a:r>
              <a:rPr lang="ru-RU" sz="2200" dirty="0" smtClean="0">
                <a:solidFill>
                  <a:srgbClr val="002060"/>
                </a:solidFill>
              </a:rPr>
              <a:t>направлено на </a:t>
            </a:r>
            <a:r>
              <a:rPr lang="ru-RU" sz="2200" b="1" dirty="0" smtClean="0">
                <a:solidFill>
                  <a:srgbClr val="002060"/>
                </a:solidFill>
              </a:rPr>
              <a:t>развитие универсальных учебных действий, </a:t>
            </a:r>
            <a:r>
              <a:rPr lang="ru-RU" sz="2200" dirty="0" smtClean="0">
                <a:solidFill>
                  <a:srgbClr val="002060"/>
                </a:solidFill>
              </a:rPr>
              <a:t>формирование личностных, </a:t>
            </a:r>
            <a:r>
              <a:rPr lang="ru-RU" sz="2200" dirty="0" err="1" smtClean="0">
                <a:solidFill>
                  <a:srgbClr val="002060"/>
                </a:solidFill>
              </a:rPr>
              <a:t>метапредметных</a:t>
            </a:r>
            <a:r>
              <a:rPr lang="ru-RU" sz="2200" dirty="0" smtClean="0">
                <a:solidFill>
                  <a:srgbClr val="002060"/>
                </a:solidFill>
              </a:rPr>
              <a:t> и предметных результатов ФГОС среднего общего образования, </a:t>
            </a:r>
            <a:r>
              <a:rPr lang="ru-RU" sz="2200" b="1" dirty="0" smtClean="0">
                <a:solidFill>
                  <a:srgbClr val="002060"/>
                </a:solidFill>
              </a:rPr>
              <a:t>а также общих компетенций ФГОС СПО</a:t>
            </a:r>
            <a:r>
              <a:rPr lang="ru-RU" sz="2200" dirty="0" smtClean="0">
                <a:solidFill>
                  <a:srgbClr val="002060"/>
                </a:solidFill>
              </a:rPr>
              <a:t>: </a:t>
            </a:r>
            <a:r>
              <a:rPr lang="ru-RU" sz="2200" dirty="0" smtClean="0">
                <a:solidFill>
                  <a:srgbClr val="002060"/>
                </a:solidFill>
              </a:rPr>
              <a:t>…….например, </a:t>
            </a:r>
            <a:r>
              <a:rPr lang="ru-RU" sz="2200" b="1" dirty="0" smtClean="0">
                <a:solidFill>
                  <a:srgbClr val="C00000"/>
                </a:solidFill>
              </a:rPr>
              <a:t>по </a:t>
            </a:r>
            <a:r>
              <a:rPr lang="ru-RU" sz="2200" b="1" dirty="0" smtClean="0">
                <a:solidFill>
                  <a:srgbClr val="C00000"/>
                </a:solidFill>
              </a:rPr>
              <a:t>ТОП-50:</a:t>
            </a:r>
            <a:endParaRPr lang="ru-RU" sz="2200" dirty="0" smtClean="0">
              <a:solidFill>
                <a:srgbClr val="C00000"/>
              </a:solidFill>
            </a:endParaRPr>
          </a:p>
          <a:p>
            <a:r>
              <a:rPr lang="ru-RU" sz="2000" b="1" dirty="0" smtClean="0">
                <a:solidFill>
                  <a:srgbClr val="002060"/>
                </a:solidFill>
              </a:rPr>
              <a:t>ОК 02. Осуществлять поиск, анализ и интерпретацию информации, необходимой для выполнения задач профессиональной деятельности.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ОК 03. Планировать и реализовывать собственное профессиональное и личностное развитие.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ОК 04. Работать в коллективе и команде, эффективно взаимодействовать с коллегами, руководством, клиентами.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ОК </a:t>
            </a:r>
            <a:r>
              <a:rPr lang="ru-RU" sz="2000" b="1" dirty="0" smtClean="0">
                <a:solidFill>
                  <a:srgbClr val="002060"/>
                </a:solidFill>
              </a:rPr>
              <a:t>10. Пользоваться профессиональной документацией на государственном и иностранном языках.</a:t>
            </a:r>
          </a:p>
          <a:p>
            <a:pPr algn="ctr"/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492176"/>
            <a:ext cx="8328754" cy="4754387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Содержание учебной дисциплины  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16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2429" y="1563758"/>
            <a:ext cx="79380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Содержание учебной дисциплины отбирается с учетом </a:t>
            </a:r>
            <a:r>
              <a:rPr lang="ru-RU" sz="3200" b="1" dirty="0" smtClean="0">
                <a:solidFill>
                  <a:srgbClr val="C00000"/>
                </a:solidFill>
              </a:rPr>
              <a:t>требований к предметным результатам </a:t>
            </a:r>
            <a:r>
              <a:rPr lang="ru-RU" sz="3200" b="1" dirty="0" smtClean="0">
                <a:solidFill>
                  <a:srgbClr val="002060"/>
                </a:solidFill>
              </a:rPr>
              <a:t>освоения учебной дисциплины </a:t>
            </a:r>
          </a:p>
          <a:p>
            <a:pPr algn="ctr"/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492176"/>
            <a:ext cx="8328754" cy="4754387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Содержание учебной дисциплины  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17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2429" y="1470990"/>
            <a:ext cx="8273032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"</a:t>
            </a:r>
            <a:r>
              <a:rPr lang="ru-RU" b="1" dirty="0" smtClean="0">
                <a:solidFill>
                  <a:srgbClr val="002060"/>
                </a:solidFill>
              </a:rPr>
              <a:t>Иностранный </a:t>
            </a:r>
            <a:r>
              <a:rPr lang="ru-RU" b="1" dirty="0" smtClean="0">
                <a:solidFill>
                  <a:srgbClr val="002060"/>
                </a:solidFill>
              </a:rPr>
              <a:t>язык» </a:t>
            </a:r>
            <a:r>
              <a:rPr lang="ru-RU" b="1" dirty="0" smtClean="0">
                <a:solidFill>
                  <a:srgbClr val="002060"/>
                </a:solidFill>
              </a:rPr>
              <a:t>(базовый уровень) - </a:t>
            </a:r>
            <a:r>
              <a:rPr lang="ru-RU" dirty="0" smtClean="0">
                <a:solidFill>
                  <a:srgbClr val="002060"/>
                </a:solidFill>
              </a:rPr>
              <a:t>требования к предметным результатам освоения базового курса иностранного языка должны отражать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</a:p>
          <a:p>
            <a:pPr algn="ctr"/>
            <a:endParaRPr lang="ru-RU" dirty="0" smtClean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1) </a:t>
            </a:r>
            <a:r>
              <a:rPr lang="ru-RU" b="1" dirty="0" err="1" smtClean="0">
                <a:solidFill>
                  <a:srgbClr val="002060"/>
                </a:solidFill>
              </a:rPr>
              <a:t>сформированность</a:t>
            </a:r>
            <a:r>
              <a:rPr lang="ru-RU" b="1" dirty="0" smtClean="0">
                <a:solidFill>
                  <a:srgbClr val="002060"/>
                </a:solidFill>
              </a:rPr>
              <a:t> коммуникативной иноязычной компетенции, необходимой для успешной социализации и самореализации, как инструмента межкультурного общения в современном поликультурном мире;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2</a:t>
            </a:r>
            <a:r>
              <a:rPr lang="ru-RU" b="1" dirty="0" smtClean="0">
                <a:solidFill>
                  <a:srgbClr val="002060"/>
                </a:solidFill>
              </a:rPr>
              <a:t>) владение знаниями о </a:t>
            </a:r>
            <a:r>
              <a:rPr lang="ru-RU" b="1" dirty="0" err="1" smtClean="0">
                <a:solidFill>
                  <a:srgbClr val="002060"/>
                </a:solidFill>
              </a:rPr>
              <a:t>социокультурной</a:t>
            </a:r>
            <a:r>
              <a:rPr lang="ru-RU" b="1" dirty="0" smtClean="0">
                <a:solidFill>
                  <a:srgbClr val="002060"/>
                </a:solidFill>
              </a:rPr>
              <a:t> специфике страны/стран изучаемого языка и </a:t>
            </a:r>
            <a:r>
              <a:rPr lang="ru-RU" b="1" dirty="0" smtClean="0">
                <a:solidFill>
                  <a:srgbClr val="C00000"/>
                </a:solidFill>
              </a:rPr>
              <a:t>умение строить свое речевое и неречевое поведение адекватно этой специфике</a:t>
            </a:r>
            <a:r>
              <a:rPr lang="ru-RU" b="1" dirty="0" smtClean="0">
                <a:solidFill>
                  <a:srgbClr val="002060"/>
                </a:solidFill>
              </a:rPr>
              <a:t>; умение выделять общее и различное в культуре родной страны и страны/стран изучаемого языка;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3</a:t>
            </a:r>
            <a:r>
              <a:rPr lang="ru-RU" b="1" dirty="0" smtClean="0">
                <a:solidFill>
                  <a:srgbClr val="002060"/>
                </a:solidFill>
              </a:rPr>
              <a:t>) достижение порогового уровня владения иностранным языком, позволяющего выпускникам общаться в устной и письменной формах как с носителями изучаемого иностранного языка, так и с представителями других стран, использующими данный язык как средство общения;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4</a:t>
            </a:r>
            <a:r>
              <a:rPr lang="ru-RU" b="1" dirty="0" smtClean="0">
                <a:solidFill>
                  <a:srgbClr val="002060"/>
                </a:solidFill>
              </a:rPr>
              <a:t>) </a:t>
            </a:r>
            <a:r>
              <a:rPr lang="ru-RU" b="1" dirty="0" smtClean="0">
                <a:solidFill>
                  <a:srgbClr val="C00000"/>
                </a:solidFill>
              </a:rPr>
              <a:t>сформированное умения </a:t>
            </a:r>
            <a:r>
              <a:rPr lang="ru-RU" b="1" dirty="0" smtClean="0">
                <a:solidFill>
                  <a:srgbClr val="002060"/>
                </a:solidFill>
              </a:rPr>
              <a:t>использовать иностранный язык как средство для получения информации из иноязычных источников в образовательных и самообразовательных целях. 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19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492176"/>
            <a:ext cx="8328754" cy="4754387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В </a:t>
            </a:r>
            <a:r>
              <a:rPr lang="ru-RU" sz="3200" b="1" dirty="0" smtClean="0">
                <a:solidFill>
                  <a:srgbClr val="002060"/>
                </a:solidFill>
              </a:rPr>
              <a:t>соответствии с выбранным профилем (технологический, </a:t>
            </a:r>
            <a:r>
              <a:rPr lang="ru-RU" sz="3200" b="1" dirty="0" err="1" smtClean="0">
                <a:solidFill>
                  <a:srgbClr val="002060"/>
                </a:solidFill>
              </a:rPr>
              <a:t>естественно-научный</a:t>
            </a:r>
            <a:r>
              <a:rPr lang="ru-RU" sz="3200" b="1" dirty="0" smtClean="0">
                <a:solidFill>
                  <a:srgbClr val="002060"/>
                </a:solidFill>
              </a:rPr>
              <a:t>, социально-экономический, гуманитарный)</a:t>
            </a:r>
          </a:p>
          <a:p>
            <a:pPr algn="ctr">
              <a:buNone/>
            </a:pPr>
            <a:endParaRPr lang="ru-RU" sz="32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3200" b="1" dirty="0" smtClean="0">
                <a:solidFill>
                  <a:srgbClr val="FF0000"/>
                </a:solidFill>
              </a:rPr>
              <a:t>Объем часов – примерный !!!</a:t>
            </a:r>
          </a:p>
          <a:p>
            <a:pPr algn="ctr">
              <a:buNone/>
            </a:pPr>
            <a:endParaRPr lang="ru-RU" sz="3200" b="1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3200" b="1" dirty="0" smtClean="0">
                <a:solidFill>
                  <a:srgbClr val="002060"/>
                </a:solidFill>
              </a:rPr>
              <a:t>(Методические рекомендации и примерные программы ФИРО – 2015)</a:t>
            </a:r>
            <a:endParaRPr lang="ru-RU" sz="2800" b="1" dirty="0" smtClean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Тематическое планирование   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18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2429" y="1563758"/>
            <a:ext cx="827303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/>
          </a:p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>
              <a:buNone/>
            </a:pPr>
            <a:endParaRPr lang="ru-RU" sz="2400" dirty="0" smtClean="0">
              <a:solidFill>
                <a:srgbClr val="002060"/>
              </a:solidFill>
            </a:endParaRPr>
          </a:p>
          <a:p>
            <a:pPr lvl="0"/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338470"/>
            <a:ext cx="8328754" cy="490809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При реализации содержания общеобразовательной учебной дисциплины в пределах освоения ОПОП СПО на базе основного общего образования с получением среднего общего образования </a:t>
            </a:r>
          </a:p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учебная нагрузка обучающихся (обязательная и максимальная)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 для базового и углубленного уровней изучения определяется профессиональной образовательной организацией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самостоятельно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. </a:t>
            </a:r>
          </a:p>
          <a:p>
            <a:endParaRPr lang="ru-RU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Объем внеаудиторной самостоятельной работы?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(%)</a:t>
            </a:r>
          </a:p>
          <a:p>
            <a:pPr algn="ctr">
              <a:buNone/>
            </a:pPr>
            <a:endParaRPr lang="ru-RU" sz="2800" b="1" dirty="0" smtClean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Тематическое планирование   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19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492176"/>
            <a:ext cx="8328754" cy="4754387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05924" y="1832028"/>
            <a:ext cx="8014201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ГПОУ </a:t>
            </a:r>
            <a:r>
              <a:rPr 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«Анжеро-Судженский политехнический колледж»</a:t>
            </a:r>
            <a:r>
              <a:rPr lang="ru-RU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ГПОУ </a:t>
            </a:r>
            <a:r>
              <a:rPr 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«Профессиональный колледж г. Новокузнецка»;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ГКПОУ </a:t>
            </a:r>
            <a:r>
              <a:rPr 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Кемеровский горнотехнический техникум</a:t>
            </a:r>
            <a:r>
              <a:rPr lang="ru-RU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ГПОУ </a:t>
            </a:r>
            <a:r>
              <a:rPr 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«Кузнецкий индустриальный техникум</a:t>
            </a:r>
            <a:r>
              <a:rPr lang="ru-RU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»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ГПОУ </a:t>
            </a:r>
            <a:r>
              <a:rPr 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«Кемеровский техникум индустрии питания и сферы услуг»</a:t>
            </a:r>
            <a:endParaRPr lang="ru-RU" sz="20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ГПОУ </a:t>
            </a:r>
            <a:r>
              <a:rPr 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</a:t>
            </a:r>
            <a:r>
              <a:rPr lang="ru-RU" sz="20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Прокопьевский</a:t>
            </a:r>
            <a:r>
              <a:rPr 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промышленно-экономический техникум»</a:t>
            </a:r>
            <a:r>
              <a:rPr lang="ru-RU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ГПОУ </a:t>
            </a:r>
            <a:r>
              <a:rPr 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Междуреченский </a:t>
            </a:r>
            <a:r>
              <a:rPr lang="ru-RU" sz="20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горностроительный</a:t>
            </a:r>
            <a:r>
              <a:rPr 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техникум</a:t>
            </a:r>
            <a:r>
              <a:rPr lang="ru-RU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ГПОУ </a:t>
            </a:r>
            <a:r>
              <a:rPr lang="ru-RU" sz="20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«Кемеровский педагогический колледж»</a:t>
            </a:r>
            <a:endParaRPr lang="ru-RU" sz="20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2000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r>
              <a:rPr lang="ru-RU" sz="20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9. ГПОУ </a:t>
            </a:r>
            <a:r>
              <a:rPr lang="ru-RU" sz="20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«Новокузнецкое училище (техникум) олимпийского резерва»</a:t>
            </a:r>
          </a:p>
          <a:p>
            <a:r>
              <a:rPr lang="ru-RU" sz="2000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10. ГБПОУ </a:t>
            </a:r>
            <a:r>
              <a:rPr lang="ru-RU" sz="2000" b="1" i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Прокопьевский</a:t>
            </a:r>
            <a:r>
              <a:rPr lang="ru-RU" sz="2000" b="1" i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техникум физической культуры</a:t>
            </a:r>
          </a:p>
          <a:p>
            <a:pPr>
              <a:lnSpc>
                <a:spcPct val="90000"/>
              </a:lnSpc>
            </a:pPr>
            <a:endParaRPr lang="ru-RU" sz="2000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19486" y="295275"/>
            <a:ext cx="8662589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3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Приказ </a:t>
            </a:r>
            <a:r>
              <a:rPr lang="ru-RU" sz="3200" b="1" dirty="0" err="1" smtClean="0">
                <a:solidFill>
                  <a:srgbClr val="002060"/>
                </a:solidFill>
                <a:latin typeface="Century Gothic" panose="020B0502020202020204" pitchFamily="34" charset="0"/>
              </a:rPr>
              <a:t>ДОиН</a:t>
            </a:r>
            <a:r>
              <a:rPr lang="ru-RU" sz="3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 Кемеровской области</a:t>
            </a:r>
          </a:p>
          <a:p>
            <a:pPr algn="ctr">
              <a:lnSpc>
                <a:spcPct val="90000"/>
              </a:lnSpc>
            </a:pPr>
            <a:r>
              <a:rPr lang="ru-RU" sz="32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от 17.09.2015 №1787</a:t>
            </a:r>
            <a:endParaRPr lang="ru-RU" sz="32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2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205948"/>
            <a:ext cx="8328754" cy="5040615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endParaRPr lang="ru-RU" sz="2800" b="1" dirty="0" smtClean="0">
              <a:solidFill>
                <a:srgbClr val="002060"/>
              </a:solidFill>
            </a:endParaRPr>
          </a:p>
          <a:p>
            <a:pPr algn="ctr"/>
            <a:endParaRPr lang="ru-RU" sz="28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Методические </a:t>
            </a:r>
            <a:r>
              <a:rPr lang="ru-RU" sz="2800" b="1" dirty="0" smtClean="0">
                <a:solidFill>
                  <a:srgbClr val="002060"/>
                </a:solidFill>
              </a:rPr>
              <a:t>рекомендации и примерные программы </a:t>
            </a:r>
            <a:r>
              <a:rPr lang="ru-RU" sz="2800" b="1" dirty="0" smtClean="0">
                <a:solidFill>
                  <a:srgbClr val="002060"/>
                </a:solidFill>
              </a:rPr>
              <a:t>ФИРО :</a:t>
            </a:r>
          </a:p>
          <a:p>
            <a:pPr algn="ctr"/>
            <a:r>
              <a:rPr lang="ru-RU" sz="2400" dirty="0" smtClean="0"/>
              <a:t>«На </a:t>
            </a:r>
            <a:r>
              <a:rPr lang="ru-RU" sz="2400" dirty="0" smtClean="0"/>
              <a:t>самостоятельную внеаудиторную работу студентов отводится </a:t>
            </a:r>
            <a:r>
              <a:rPr lang="ru-RU" sz="2400" u="sng" dirty="0" smtClean="0"/>
              <a:t>до </a:t>
            </a:r>
            <a:r>
              <a:rPr lang="ru-RU" sz="2400" u="sng" dirty="0" smtClean="0"/>
              <a:t>50</a:t>
            </a:r>
            <a:r>
              <a:rPr lang="ru-RU" sz="2400" u="sng" dirty="0" smtClean="0"/>
              <a:t>% учебного времени  </a:t>
            </a:r>
            <a:r>
              <a:rPr lang="ru-RU" sz="2400" dirty="0" smtClean="0"/>
              <a:t>от обязательной аудиторной нагрузки в зависимости от содержания учебной дисциплины и требований к результатам ее </a:t>
            </a:r>
            <a:r>
              <a:rPr lang="ru-RU" sz="2400" dirty="0" smtClean="0"/>
              <a:t>освоения» </a:t>
            </a:r>
          </a:p>
          <a:p>
            <a:pPr algn="ctr"/>
            <a:endParaRPr lang="ru-RU" sz="2400" dirty="0" smtClean="0"/>
          </a:p>
          <a:p>
            <a:pPr algn="ctr"/>
            <a:r>
              <a:rPr lang="ru-RU" sz="2400" dirty="0" smtClean="0"/>
              <a:t>«При </a:t>
            </a:r>
            <a:r>
              <a:rPr lang="ru-RU" sz="2400" dirty="0" smtClean="0"/>
              <a:t>этом обязательная аудиторная учебная нагрузка  обучающихся по учебной дисциплине должна составлять: по базовой  – </a:t>
            </a:r>
            <a:r>
              <a:rPr lang="ru-RU" sz="2400" u="sng" dirty="0" smtClean="0"/>
              <a:t>не менее 34 час</a:t>
            </a:r>
            <a:r>
              <a:rPr lang="ru-RU" sz="2400" dirty="0" smtClean="0"/>
              <a:t>., по профильной – </a:t>
            </a:r>
            <a:r>
              <a:rPr lang="ru-RU" sz="2400" u="sng" dirty="0" smtClean="0"/>
              <a:t>не менее 68 час</a:t>
            </a:r>
            <a:r>
              <a:rPr lang="ru-RU" sz="2400" dirty="0" smtClean="0"/>
              <a:t>.»</a:t>
            </a:r>
          </a:p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Нормативы во ФГОС СОО не отражены!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dirty="0" smtClean="0"/>
              <a:t> </a:t>
            </a:r>
            <a:endParaRPr lang="ru-RU" sz="2400" dirty="0" smtClean="0"/>
          </a:p>
          <a:p>
            <a:pPr algn="ctr"/>
            <a:endParaRPr lang="ru-RU" sz="2800" b="1" dirty="0" smtClean="0">
              <a:solidFill>
                <a:srgbClr val="C00000"/>
              </a:solidFill>
            </a:endParaRPr>
          </a:p>
          <a:p>
            <a:pPr algn="ctr">
              <a:buNone/>
            </a:pPr>
            <a:endParaRPr lang="ru-RU" sz="2800" b="1" dirty="0" smtClean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Тематическое планирование   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20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338470"/>
            <a:ext cx="8328754" cy="490809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При реализации содержания общеобразовательной учебной дисциплины в пределах освоения ОПОП СПО на базе основного общего образования с получением среднего общего образования </a:t>
            </a:r>
          </a:p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учебная нагрузка обучающихся (обязательная и максимальная)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 для базового и углубленного уровней изучения определяется профессиональной образовательной организацией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самостоятельно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. </a:t>
            </a:r>
          </a:p>
          <a:p>
            <a:endParaRPr lang="ru-RU" sz="28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Объем внеаудиторной самостоятельной работы?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(%)</a:t>
            </a:r>
          </a:p>
          <a:p>
            <a:pPr algn="ctr">
              <a:buNone/>
            </a:pPr>
            <a:endParaRPr lang="ru-RU" sz="2800" b="1" dirty="0" smtClean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Тематическое планирование   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21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1118" y="1465671"/>
            <a:ext cx="8328754" cy="4754387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ru-RU" sz="3600" b="1" dirty="0" smtClean="0">
                <a:solidFill>
                  <a:srgbClr val="002060"/>
                </a:solidFill>
              </a:rPr>
              <a:t>Основная литература</a:t>
            </a:r>
          </a:p>
          <a:p>
            <a:pPr>
              <a:buFontTx/>
              <a:buChar char="-"/>
            </a:pPr>
            <a:r>
              <a:rPr lang="ru-RU" sz="3600" b="1" dirty="0" smtClean="0">
                <a:solidFill>
                  <a:srgbClr val="002060"/>
                </a:solidFill>
              </a:rPr>
              <a:t>Дополнительная литература</a:t>
            </a:r>
          </a:p>
          <a:p>
            <a:pPr>
              <a:buFontTx/>
              <a:buChar char="-"/>
            </a:pPr>
            <a:r>
              <a:rPr lang="ru-RU" sz="3600" b="1" dirty="0" smtClean="0">
                <a:solidFill>
                  <a:srgbClr val="002060"/>
                </a:solidFill>
              </a:rPr>
              <a:t>Интернет-ресурсы</a:t>
            </a:r>
          </a:p>
          <a:p>
            <a:pPr algn="ctr">
              <a:buFontTx/>
              <a:buChar char="-"/>
            </a:pPr>
            <a:endParaRPr lang="ru-RU" sz="3600" dirty="0" smtClean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Оформляется по требованиям </a:t>
            </a:r>
          </a:p>
          <a:p>
            <a:pPr algn="ctr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ГОСТ 7.1-2003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Список источников  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22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2429" y="1563758"/>
            <a:ext cx="7938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400" b="1" dirty="0" smtClean="0"/>
          </a:p>
          <a:p>
            <a:pPr algn="ctr"/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>
              <a:solidFill>
                <a:srgbClr val="002060"/>
              </a:solidFill>
            </a:endParaRPr>
          </a:p>
          <a:p>
            <a:pPr algn="ctr"/>
            <a:endParaRPr lang="ru-RU" sz="2400" dirty="0" smtClean="0"/>
          </a:p>
          <a:p>
            <a:pPr algn="ctr"/>
            <a:endParaRPr lang="ru-RU" sz="2400" dirty="0" smtClean="0"/>
          </a:p>
          <a:p>
            <a:pPr algn="ctr">
              <a:buNone/>
            </a:pPr>
            <a:endParaRPr lang="ru-RU" sz="2400" dirty="0" smtClean="0">
              <a:solidFill>
                <a:srgbClr val="002060"/>
              </a:solidFill>
            </a:endParaRPr>
          </a:p>
          <a:p>
            <a:pPr lvl="0"/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492176"/>
            <a:ext cx="8328754" cy="4754387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ФГОС среднего общего образования</a:t>
            </a:r>
            <a:endParaRPr lang="ru-RU" sz="3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23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5925" y="1689154"/>
            <a:ext cx="7938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п.11.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</a:rPr>
              <a:t>Индивидуальный проект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представляет собой особую форму организации деятельности обучающихся (учебное исследование или учебный проект)</a:t>
            </a:r>
          </a:p>
          <a:p>
            <a:r>
              <a:rPr lang="ru-RU" sz="3200" b="1" dirty="0" smtClean="0">
                <a:solidFill>
                  <a:srgbClr val="C00000"/>
                </a:solidFill>
              </a:rPr>
              <a:t>п.18.3.1. </a:t>
            </a:r>
            <a:r>
              <a:rPr lang="ru-RU" sz="3200" dirty="0" smtClean="0">
                <a:solidFill>
                  <a:srgbClr val="002060"/>
                </a:solidFill>
              </a:rPr>
              <a:t>В учебном плане должно быть предусмотрено выполнение обучающимися индивидуального(</a:t>
            </a:r>
            <a:r>
              <a:rPr lang="ru-RU" sz="3200" dirty="0" err="1" smtClean="0">
                <a:solidFill>
                  <a:srgbClr val="002060"/>
                </a:solidFill>
              </a:rPr>
              <a:t>ых</a:t>
            </a:r>
            <a:r>
              <a:rPr lang="ru-RU" sz="3200" dirty="0" smtClean="0">
                <a:solidFill>
                  <a:srgbClr val="002060"/>
                </a:solidFill>
              </a:rPr>
              <a:t>) проекта(</a:t>
            </a:r>
            <a:r>
              <a:rPr lang="ru-RU" sz="3200" dirty="0" err="1" smtClean="0">
                <a:solidFill>
                  <a:srgbClr val="002060"/>
                </a:solidFill>
              </a:rPr>
              <a:t>ов</a:t>
            </a:r>
            <a:r>
              <a:rPr lang="ru-RU" sz="3200" dirty="0" smtClean="0">
                <a:solidFill>
                  <a:srgbClr val="002060"/>
                </a:solidFill>
              </a:rPr>
              <a:t>)</a:t>
            </a:r>
            <a:endParaRPr lang="ru-RU" sz="24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492176"/>
            <a:ext cx="8328754" cy="4754387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ФГОС среднего общего образования</a:t>
            </a:r>
            <a:endParaRPr lang="ru-RU" sz="3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3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5925" y="1689152"/>
            <a:ext cx="7938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 indent="-360000" algn="just">
              <a:buFont typeface="Wingdings" pitchFamily="2" charset="2"/>
              <a:buChar char="§"/>
            </a:pPr>
            <a:r>
              <a:rPr lang="ru-RU" sz="2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Приказ </a:t>
            </a:r>
            <a:r>
              <a:rPr lang="ru-RU" sz="2400" b="1" dirty="0" err="1" smtClean="0">
                <a:solidFill>
                  <a:srgbClr val="002060"/>
                </a:solidFill>
                <a:cs typeface="Times New Roman" panose="02020603050405020304" pitchFamily="18" charset="0"/>
              </a:rPr>
              <a:t>Минобрнауки</a:t>
            </a:r>
            <a:r>
              <a:rPr lang="ru-RU" sz="24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 России от 17.05.2012 N 413 </a:t>
            </a:r>
            <a:r>
              <a:rPr lang="ru-RU" sz="24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«Об утверждении федерального государственного образовательного стандарта среднего общего образования»</a:t>
            </a:r>
          </a:p>
          <a:p>
            <a:pPr marL="360000" indent="-360000" algn="just"/>
            <a:r>
              <a:rPr lang="ru-RU" sz="2400" dirty="0" smtClean="0">
                <a:cs typeface="Times New Roman" panose="02020603050405020304" pitchFamily="18" charset="0"/>
              </a:rPr>
              <a:t>В редакции Приказов </a:t>
            </a:r>
            <a:r>
              <a:rPr lang="ru-RU" sz="2400" dirty="0" smtClean="0"/>
              <a:t>О внесении изменений в федеральный государственный образовательный стандарт среднего общего образования, утвержденный приказом Министерства образования и науки Российской Федерации от 17 мая 2012 г. N 413</a:t>
            </a:r>
          </a:p>
          <a:p>
            <a:pPr marL="360000" indent="-360000" algn="just">
              <a:buFont typeface="Wingdings" pitchFamily="2" charset="2"/>
              <a:buChar char="§"/>
            </a:pPr>
            <a:r>
              <a:rPr lang="ru-RU" sz="2400" b="1" dirty="0" smtClean="0">
                <a:solidFill>
                  <a:srgbClr val="002060"/>
                </a:solidFill>
              </a:rPr>
              <a:t>Приказ </a:t>
            </a:r>
            <a:r>
              <a:rPr lang="ru-RU" sz="2400" b="1" dirty="0" err="1" smtClean="0">
                <a:solidFill>
                  <a:srgbClr val="002060"/>
                </a:solidFill>
              </a:rPr>
              <a:t>Минобрнауки</a:t>
            </a:r>
            <a:r>
              <a:rPr lang="ru-RU" sz="2400" b="1" dirty="0" smtClean="0">
                <a:solidFill>
                  <a:srgbClr val="002060"/>
                </a:solidFill>
              </a:rPr>
              <a:t> России </a:t>
            </a:r>
            <a:r>
              <a:rPr lang="ru-RU" sz="2400" dirty="0" smtClean="0">
                <a:solidFill>
                  <a:srgbClr val="002060"/>
                </a:solidFill>
              </a:rPr>
              <a:t>от </a:t>
            </a:r>
            <a:r>
              <a:rPr lang="ru-RU" sz="2400" b="1" dirty="0" smtClean="0">
                <a:solidFill>
                  <a:srgbClr val="002060"/>
                </a:solidFill>
              </a:rPr>
              <a:t>31.12.2015  N 1578</a:t>
            </a:r>
          </a:p>
          <a:p>
            <a:pPr marL="360000" indent="-360000" algn="just">
              <a:buFont typeface="Wingdings" pitchFamily="2" charset="2"/>
              <a:buChar char="§"/>
            </a:pPr>
            <a:r>
              <a:rPr lang="ru-RU" sz="2400" b="1" dirty="0" smtClean="0">
                <a:solidFill>
                  <a:srgbClr val="002060"/>
                </a:solidFill>
              </a:rPr>
              <a:t>Приказ </a:t>
            </a:r>
            <a:r>
              <a:rPr lang="ru-RU" sz="2400" b="1" dirty="0" err="1" smtClean="0">
                <a:solidFill>
                  <a:srgbClr val="002060"/>
                </a:solidFill>
              </a:rPr>
              <a:t>Минобрнауки</a:t>
            </a:r>
            <a:r>
              <a:rPr lang="ru-RU" sz="2400" b="1" dirty="0" smtClean="0">
                <a:solidFill>
                  <a:srgbClr val="002060"/>
                </a:solidFill>
              </a:rPr>
              <a:t> России от 29.06.2017  N 613</a:t>
            </a:r>
            <a:endParaRPr lang="ru-RU" sz="24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492176"/>
            <a:ext cx="8328754" cy="4754387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ФГОС среднего общего образования</a:t>
            </a:r>
            <a:endParaRPr lang="ru-RU" sz="3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4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5925" y="1689152"/>
            <a:ext cx="7938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 indent="-360000" algn="just">
              <a:buFont typeface="Wingdings" pitchFamily="2" charset="2"/>
              <a:buChar char="§"/>
            </a:pPr>
            <a:r>
              <a:rPr lang="ru-RU" sz="2400" b="1" dirty="0" smtClean="0">
                <a:solidFill>
                  <a:srgbClr val="002060"/>
                </a:solidFill>
              </a:rPr>
              <a:t>Рекомендации</a:t>
            </a:r>
            <a:r>
              <a:rPr lang="ru-RU" sz="2400" dirty="0" smtClean="0">
                <a:solidFill>
                  <a:srgbClr val="002060"/>
                </a:solidFill>
              </a:rPr>
              <a:t> по организации получения среднего общего образования в пределах освоения образовательных программ среднего профессионального образования на базе основного общего образования с учетом требований федеральных государственных образовательных стандартов и получаемой профессии или специальности среднего профессионального образования (письмо Департамента государственной политики в сфере подготовки рабочих кадров и ДПО  </a:t>
            </a:r>
            <a:r>
              <a:rPr lang="ru-RU" sz="2400" dirty="0" err="1" smtClean="0">
                <a:solidFill>
                  <a:srgbClr val="002060"/>
                </a:solidFill>
              </a:rPr>
              <a:t>Минобрнауки</a:t>
            </a:r>
            <a:r>
              <a:rPr lang="ru-RU" sz="2400" dirty="0" smtClean="0">
                <a:solidFill>
                  <a:srgbClr val="002060"/>
                </a:solidFill>
              </a:rPr>
              <a:t> России </a:t>
            </a:r>
            <a:r>
              <a:rPr lang="ru-RU" sz="2400" b="1" dirty="0" smtClean="0">
                <a:solidFill>
                  <a:srgbClr val="002060"/>
                </a:solidFill>
              </a:rPr>
              <a:t>от 17.03.2015 № 06-259</a:t>
            </a:r>
            <a:r>
              <a:rPr lang="ru-RU" sz="2400" dirty="0" smtClean="0">
                <a:solidFill>
                  <a:srgbClr val="002060"/>
                </a:solidFill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492176"/>
            <a:ext cx="8328754" cy="4754387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ФГОС среднего общего образования</a:t>
            </a:r>
            <a:endParaRPr lang="ru-RU" sz="3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5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5925" y="1689152"/>
            <a:ext cx="7938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 indent="-360000" algn="just">
              <a:buFont typeface="Wingdings" pitchFamily="2" charset="2"/>
              <a:buChar char="§"/>
            </a:pPr>
            <a:r>
              <a:rPr lang="ru-RU" sz="2400" b="1" dirty="0" smtClean="0">
                <a:solidFill>
                  <a:srgbClr val="002060"/>
                </a:solidFill>
              </a:rPr>
              <a:t>Примерные программы общеобразовательных учебных дисциплин</a:t>
            </a:r>
            <a:r>
              <a:rPr lang="ru-RU" sz="2400" dirty="0" smtClean="0">
                <a:solidFill>
                  <a:srgbClr val="002060"/>
                </a:solidFill>
              </a:rPr>
              <a:t> для профессиональных образовательных организаций (2015 г.)</a:t>
            </a:r>
          </a:p>
          <a:p>
            <a:pPr marL="360000" indent="-360000" algn="just">
              <a:buFont typeface="Wingdings" pitchFamily="2" charset="2"/>
              <a:buChar char="§"/>
            </a:pP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b="1" dirty="0" smtClean="0">
                <a:solidFill>
                  <a:srgbClr val="002060"/>
                </a:solidFill>
              </a:rPr>
              <a:t>ОБ УТОЧНЕНИИ </a:t>
            </a:r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sz="2400" b="1" dirty="0" smtClean="0">
                <a:solidFill>
                  <a:srgbClr val="002060"/>
                </a:solidFill>
              </a:rPr>
              <a:t>Рекомендаций</a:t>
            </a:r>
            <a:r>
              <a:rPr lang="ru-RU" sz="2400" dirty="0" smtClean="0">
                <a:solidFill>
                  <a:srgbClr val="002060"/>
                </a:solidFill>
              </a:rPr>
              <a:t> по организации получения среднего общего образования в пределах освоения образовательных программ среднего профессионального образования….. и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Примерных программ общеобразовательных учебных дисциплин</a:t>
            </a:r>
            <a:r>
              <a:rPr lang="ru-RU" sz="2400" dirty="0" smtClean="0">
                <a:solidFill>
                  <a:srgbClr val="002060"/>
                </a:solidFill>
              </a:rPr>
              <a:t> для профессиональных образовательных организаций </a:t>
            </a:r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492176"/>
            <a:ext cx="8328754" cy="4754387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ФГОС среднего общего образования</a:t>
            </a:r>
            <a:endParaRPr lang="ru-RU" sz="3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6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5925" y="1689152"/>
            <a:ext cx="79380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 indent="-360000" algn="just">
              <a:buFont typeface="Wingdings" pitchFamily="2" charset="2"/>
              <a:buChar char="§"/>
            </a:pPr>
            <a:r>
              <a:rPr lang="ru-RU" sz="2800" b="1" dirty="0" smtClean="0">
                <a:solidFill>
                  <a:srgbClr val="002060"/>
                </a:solidFill>
              </a:rPr>
              <a:t>Примерная основная образовательная программа среднего общего образования </a:t>
            </a:r>
            <a:r>
              <a:rPr lang="ru-RU" sz="2800" dirty="0" smtClean="0">
                <a:solidFill>
                  <a:srgbClr val="002060"/>
                </a:solidFill>
              </a:rPr>
              <a:t>(одобрена решением федерального учебно-методического объединения по общему образованию (протокол от 28 июня 2016 г. № 2/16-з)</a:t>
            </a:r>
          </a:p>
          <a:p>
            <a:pPr marL="360000" indent="-360000" algn="just"/>
            <a:endParaRPr lang="ru-RU" sz="2800" dirty="0" smtClean="0"/>
          </a:p>
          <a:p>
            <a:pPr marL="360000" indent="-360000" algn="just"/>
            <a:r>
              <a:rPr lang="en-US" sz="2800" b="1" dirty="0" smtClean="0">
                <a:solidFill>
                  <a:srgbClr val="C00000"/>
                </a:solidFill>
              </a:rPr>
              <a:t>http://fgosreestr.ru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pPr marL="360000" indent="-360000" algn="just"/>
            <a:endParaRPr lang="ru-RU" sz="24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492176"/>
            <a:ext cx="8328754" cy="4754387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ФГОС среднего общего образования</a:t>
            </a:r>
            <a:endParaRPr lang="ru-RU" sz="3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7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5925" y="1470992"/>
            <a:ext cx="79380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1338" indent="-541338" algn="ctr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C00000"/>
                </a:solidFill>
              </a:rPr>
              <a:t>Содержательный раздел  ООП (п. 14)</a:t>
            </a:r>
          </a:p>
          <a:p>
            <a:pPr marL="541338" indent="-541338">
              <a:spcBef>
                <a:spcPts val="0"/>
              </a:spcBef>
              <a:buFontTx/>
              <a:buChar char="-"/>
            </a:pPr>
            <a:r>
              <a:rPr lang="ru-RU" sz="2800" b="1" dirty="0" smtClean="0">
                <a:solidFill>
                  <a:srgbClr val="002060"/>
                </a:solidFill>
              </a:rPr>
              <a:t>программа развития универсальных учебных действий при получении СОО </a:t>
            </a:r>
          </a:p>
          <a:p>
            <a:pPr marL="541338" indent="-541338">
              <a:spcBef>
                <a:spcPts val="0"/>
              </a:spcBef>
              <a:buFontTx/>
              <a:buChar char="-"/>
            </a:pPr>
            <a:r>
              <a:rPr lang="ru-RU" sz="2800" b="1" dirty="0" smtClean="0">
                <a:solidFill>
                  <a:srgbClr val="002060"/>
                </a:solidFill>
              </a:rPr>
              <a:t>программы отдельных учебных предметов, курсов и курсов внеурочной деятельности</a:t>
            </a:r>
            <a:r>
              <a:rPr lang="ru-RU" sz="2800" dirty="0" smtClean="0">
                <a:solidFill>
                  <a:srgbClr val="002060"/>
                </a:solidFill>
              </a:rPr>
              <a:t>;</a:t>
            </a:r>
          </a:p>
          <a:p>
            <a:pPr marL="541338" indent="-541338">
              <a:spcBef>
                <a:spcPts val="0"/>
              </a:spcBef>
              <a:buFontTx/>
              <a:buChar char="-"/>
            </a:pPr>
            <a:r>
              <a:rPr lang="ru-RU" sz="2800" dirty="0" smtClean="0">
                <a:solidFill>
                  <a:srgbClr val="002060"/>
                </a:solidFill>
              </a:rPr>
              <a:t>программа воспитания и социализации обучающихся при получении СОО</a:t>
            </a:r>
          </a:p>
          <a:p>
            <a:pPr marL="541338" indent="-541338">
              <a:buFontTx/>
              <a:buChar char="-"/>
            </a:pPr>
            <a:r>
              <a:rPr lang="ru-RU" sz="2800" dirty="0" smtClean="0">
                <a:solidFill>
                  <a:srgbClr val="002060"/>
                </a:solidFill>
              </a:rPr>
              <a:t>программа коррекционной работы;</a:t>
            </a:r>
          </a:p>
          <a:p>
            <a:pPr marL="541338" indent="-541338">
              <a:buNone/>
            </a:pPr>
            <a:r>
              <a:rPr lang="ru-RU" sz="2800" dirty="0" smtClean="0">
                <a:solidFill>
                  <a:srgbClr val="002060"/>
                </a:solidFill>
              </a:rPr>
              <a:t> </a:t>
            </a:r>
            <a:endParaRPr lang="en-US" sz="2800" dirty="0" smtClean="0">
              <a:solidFill>
                <a:srgbClr val="002060"/>
              </a:solidFill>
            </a:endParaRPr>
          </a:p>
          <a:p>
            <a:pPr marL="541338" indent="-541338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*программы курсов внеурочной деятельности </a:t>
            </a:r>
          </a:p>
          <a:p>
            <a:pPr marL="541338" indent="-541338" algn="ctr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(п.13 – пять направлений)</a:t>
            </a:r>
          </a:p>
          <a:p>
            <a:pPr marL="360000" indent="-360000" algn="just"/>
            <a:endParaRPr lang="ru-RU" sz="24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492176"/>
            <a:ext cx="8328754" cy="4754387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ФГОС среднего общего образования</a:t>
            </a:r>
            <a:endParaRPr lang="ru-RU" sz="3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8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4070" y="1470992"/>
            <a:ext cx="832236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П. 18.2.2. </a:t>
            </a:r>
            <a:r>
              <a:rPr lang="ru-RU" sz="2400" b="1" dirty="0" smtClean="0">
                <a:solidFill>
                  <a:srgbClr val="002060"/>
                </a:solidFill>
              </a:rPr>
              <a:t>Рабочие программы учебных предметов, курсов, … должны обеспечивать достижение планируемых результатов освоения основной образовательной программы.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/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Рабочие программы учебных предметов, курсов должны содержать:</a:t>
            </a:r>
          </a:p>
          <a:p>
            <a:r>
              <a:rPr lang="ru-RU" sz="2400" b="1" dirty="0" smtClean="0">
                <a:solidFill>
                  <a:srgbClr val="002060"/>
                </a:solidFill>
              </a:rPr>
              <a:t>1) планируемые результаты освоения учебного предмета, курса;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2) содержание учебного предмета, курса;</a:t>
            </a:r>
            <a:br>
              <a:rPr lang="ru-RU" sz="2400" b="1" dirty="0" smtClean="0">
                <a:solidFill>
                  <a:srgbClr val="002060"/>
                </a:solidFill>
              </a:rPr>
            </a:br>
            <a:r>
              <a:rPr lang="ru-RU" sz="2400" b="1" dirty="0" smtClean="0">
                <a:solidFill>
                  <a:srgbClr val="002060"/>
                </a:solidFill>
              </a:rPr>
              <a:t>3) тематическое планирование с указанием количества часов, отводимых на освоение каждой темы.</a:t>
            </a:r>
            <a:endParaRPr lang="ru-RU" sz="24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7622" y="1492176"/>
            <a:ext cx="8328754" cy="4754387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1" y="351704"/>
            <a:ext cx="9144001" cy="837283"/>
          </a:xfrm>
          <a:prstGeom prst="rect">
            <a:avLst/>
          </a:prstGeom>
          <a:solidFill>
            <a:schemeClr val="lt1">
              <a:alpha val="77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4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ФГОС среднего общего образования</a:t>
            </a:r>
            <a:endParaRPr lang="ru-RU" sz="34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053330" y="6356351"/>
            <a:ext cx="462020" cy="365125"/>
          </a:xfrm>
        </p:spPr>
        <p:txBody>
          <a:bodyPr/>
          <a:lstStyle/>
          <a:p>
            <a:fld id="{4E384C8F-2489-4E34-8426-D6CAC85766FE}" type="slidenum">
              <a:rPr lang="ru-RU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pPr/>
              <a:t>9</a:t>
            </a:fld>
            <a:endParaRPr lang="ru-RU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5925" y="1497497"/>
            <a:ext cx="7938000" cy="4662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700" b="1" dirty="0" smtClean="0">
                <a:solidFill>
                  <a:srgbClr val="002060"/>
                </a:solidFill>
              </a:rPr>
              <a:t>Примерные программы ОУД для ПОО Кемеровской области</a:t>
            </a:r>
          </a:p>
          <a:p>
            <a:endParaRPr lang="ru-RU" sz="27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2700" b="1" dirty="0" smtClean="0">
                <a:solidFill>
                  <a:srgbClr val="002060"/>
                </a:solidFill>
              </a:rPr>
              <a:t>- Пояснительная записка </a:t>
            </a:r>
          </a:p>
          <a:p>
            <a:pPr algn="ctr"/>
            <a:r>
              <a:rPr lang="ru-RU" sz="2700" b="1" u="sng" dirty="0" smtClean="0">
                <a:solidFill>
                  <a:srgbClr val="002060"/>
                </a:solidFill>
              </a:rPr>
              <a:t>-Планируемые результаты освоения учебной дисциплины </a:t>
            </a:r>
          </a:p>
          <a:p>
            <a:pPr algn="ctr"/>
            <a:r>
              <a:rPr lang="ru-RU" sz="2700" b="1" u="sng" dirty="0" smtClean="0">
                <a:solidFill>
                  <a:srgbClr val="002060"/>
                </a:solidFill>
              </a:rPr>
              <a:t>-Содержание учебной дисциплины </a:t>
            </a:r>
          </a:p>
          <a:p>
            <a:pPr algn="ctr"/>
            <a:r>
              <a:rPr lang="ru-RU" sz="2700" b="1" u="sng" dirty="0" smtClean="0">
                <a:solidFill>
                  <a:srgbClr val="002060"/>
                </a:solidFill>
              </a:rPr>
              <a:t>-Тематическое планирование </a:t>
            </a:r>
          </a:p>
          <a:p>
            <a:pPr algn="ctr">
              <a:buFontTx/>
              <a:buChar char="-"/>
            </a:pPr>
            <a:r>
              <a:rPr lang="ru-RU" sz="2700" b="1" smtClean="0">
                <a:solidFill>
                  <a:srgbClr val="002060"/>
                </a:solidFill>
              </a:rPr>
              <a:t>Список источников</a:t>
            </a:r>
          </a:p>
          <a:p>
            <a:pPr algn="ctr">
              <a:buFontTx/>
              <a:buChar char="-"/>
            </a:pPr>
            <a:endParaRPr lang="ru-RU" sz="2700" b="1" dirty="0" smtClean="0">
              <a:solidFill>
                <a:srgbClr val="002060"/>
              </a:solidFill>
            </a:endParaRPr>
          </a:p>
          <a:p>
            <a:pPr marL="360000" indent="-360000" algn="ctr"/>
            <a:r>
              <a:rPr lang="ru-RU" sz="2700" i="1" dirty="0" smtClean="0">
                <a:solidFill>
                  <a:srgbClr val="002060"/>
                </a:solidFill>
              </a:rPr>
              <a:t>Примерные темы индивидуальных проектов</a:t>
            </a:r>
            <a:endParaRPr lang="ru-RU" sz="24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791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1188</TotalTime>
  <Words>1035</Words>
  <Application>Microsoft Office PowerPoint</Application>
  <PresentationFormat>Экран (4:3)</PresentationFormat>
  <Paragraphs>219</Paragraphs>
  <Slides>23</Slides>
  <Notes>23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База Шарташская</dc:creator>
  <cp:lastModifiedBy>Anna</cp:lastModifiedBy>
  <cp:revision>121</cp:revision>
  <dcterms:created xsi:type="dcterms:W3CDTF">2014-09-10T04:53:24Z</dcterms:created>
  <dcterms:modified xsi:type="dcterms:W3CDTF">2018-01-18T00:31:01Z</dcterms:modified>
</cp:coreProperties>
</file>