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7" r:id="rId2"/>
    <p:sldId id="269" r:id="rId3"/>
    <p:sldId id="258" r:id="rId4"/>
    <p:sldId id="284" r:id="rId5"/>
    <p:sldId id="270" r:id="rId6"/>
    <p:sldId id="280" r:id="rId7"/>
    <p:sldId id="271" r:id="rId8"/>
    <p:sldId id="281" r:id="rId9"/>
    <p:sldId id="272" r:id="rId10"/>
    <p:sldId id="279" r:id="rId11"/>
    <p:sldId id="287" r:id="rId12"/>
    <p:sldId id="276" r:id="rId13"/>
    <p:sldId id="268" r:id="rId14"/>
    <p:sldId id="283" r:id="rId15"/>
    <p:sldId id="285" r:id="rId16"/>
    <p:sldId id="282" r:id="rId17"/>
    <p:sldId id="288" r:id="rId18"/>
    <p:sldId id="265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-45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'[практика выпускники.xlsx]ОДЛ'!$Q$20:$Z$20</c:f>
              <c:strCache>
                <c:ptCount val="10"/>
                <c:pt idx="0">
                  <c:v>правовые основы работы по специальности</c:v>
                </c:pt>
                <c:pt idx="1">
                  <c:v>технику безопасности и охрану труда</c:v>
                </c:pt>
                <c:pt idx="2">
                  <c:v>психологические аспекты работы в коллективе</c:v>
                </c:pt>
                <c:pt idx="3">
                  <c:v>планированием и организацией логистических процессов в организации (подразделениях)</c:v>
                </c:pt>
                <c:pt idx="4">
                  <c:v>расчетом и анализом логистических издержек</c:v>
                </c:pt>
                <c:pt idx="5">
                  <c:v>производить осмотр товарно-материальных ценностей и заносить в описи</c:v>
                </c:pt>
                <c:pt idx="6">
                  <c:v>зонированием складских помещений, рациональным размещением товаров на складе</c:v>
                </c:pt>
                <c:pt idx="7">
                  <c:v>разработкой маршрутов следования</c:v>
                </c:pt>
                <c:pt idx="8">
                  <c:v>осуществленим выбора наилучших вариантов капиталовложений путем оценки основных параметров инвестиционных проектов</c:v>
                </c:pt>
                <c:pt idx="9">
                  <c:v>работой с программой 1С-Торговля и склад</c:v>
                </c:pt>
              </c:strCache>
            </c:strRef>
          </c:cat>
          <c:val>
            <c:numRef>
              <c:f>'[практика выпускники.xlsx]ОДЛ'!$Q$21:$Z$21</c:f>
              <c:numCache>
                <c:formatCode>General</c:formatCode>
                <c:ptCount val="10"/>
                <c:pt idx="0">
                  <c:v>4.3</c:v>
                </c:pt>
                <c:pt idx="1">
                  <c:v>4.4000000000000004</c:v>
                </c:pt>
                <c:pt idx="2">
                  <c:v>4.4000000000000004</c:v>
                </c:pt>
                <c:pt idx="3">
                  <c:v>3.8</c:v>
                </c:pt>
                <c:pt idx="4">
                  <c:v>3.9</c:v>
                </c:pt>
                <c:pt idx="5">
                  <c:v>4.3</c:v>
                </c:pt>
                <c:pt idx="6">
                  <c:v>4.3</c:v>
                </c:pt>
                <c:pt idx="7">
                  <c:v>4.0999999999999996</c:v>
                </c:pt>
                <c:pt idx="8">
                  <c:v>3.6</c:v>
                </c:pt>
                <c:pt idx="9">
                  <c:v>3.8</c:v>
                </c:pt>
              </c:numCache>
            </c:numRef>
          </c:val>
        </c:ser>
        <c:dLbls/>
        <c:axId val="66180608"/>
        <c:axId val="66191360"/>
      </c:barChart>
      <c:catAx>
        <c:axId val="66180608"/>
        <c:scaling>
          <c:orientation val="minMax"/>
        </c:scaling>
        <c:axPos val="l"/>
        <c:numFmt formatCode="General" sourceLinked="0"/>
        <c:tickLblPos val="nextTo"/>
        <c:crossAx val="66191360"/>
        <c:crosses val="autoZero"/>
        <c:auto val="1"/>
        <c:lblAlgn val="ctr"/>
        <c:lblOffset val="100"/>
      </c:catAx>
      <c:valAx>
        <c:axId val="66191360"/>
        <c:scaling>
          <c:orientation val="minMax"/>
          <c:min val="1"/>
        </c:scaling>
        <c:axPos val="b"/>
        <c:majorGridlines/>
        <c:numFmt formatCode="General" sourceLinked="1"/>
        <c:tickLblPos val="nextTo"/>
        <c:crossAx val="6618060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2015-16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1.0175528670793906E-2"/>
                  <c:y val="7.462686567164134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30%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26%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ВМ</c:v>
                </c:pt>
                <c:pt idx="1">
                  <c:v>ВПМ</c:v>
                </c:pt>
                <c:pt idx="2">
                  <c:v>ВОМ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44</c:v>
                </c:pt>
                <c:pt idx="2">
                  <c:v>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2016-17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0"/>
              <c:layout/>
              <c:tx>
                <c:rich>
                  <a:bodyPr/>
                  <a:lstStyle/>
                  <a:p>
                    <a:fld id="{80F973D0-FF41-485F-8863-7C5DC42EA49D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82B6B127-A5FF-4632-A985-0322A649B4F7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22CADE3C-AF23-48ED-9AE4-D4F01C0E3452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ВМ</c:v>
                </c:pt>
                <c:pt idx="1">
                  <c:v>ВПМ</c:v>
                </c:pt>
                <c:pt idx="2">
                  <c:v>ВОМ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33</c:v>
                </c:pt>
                <c:pt idx="1">
                  <c:v>46</c:v>
                </c:pt>
                <c:pt idx="2">
                  <c:v>21</c:v>
                </c:pt>
              </c:numCache>
            </c:numRef>
          </c:val>
        </c:ser>
        <c:dLbls/>
        <c:gapWidth val="219"/>
        <c:overlap val="-27"/>
        <c:axId val="80342400"/>
        <c:axId val="86828160"/>
      </c:barChart>
      <c:catAx>
        <c:axId val="803424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86828160"/>
        <c:crosses val="autoZero"/>
        <c:auto val="1"/>
        <c:lblAlgn val="ctr"/>
        <c:lblOffset val="100"/>
      </c:catAx>
      <c:valAx>
        <c:axId val="868281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0342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1333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68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4802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34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196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0736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708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7901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6671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5934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0298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25657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1064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4742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7926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1977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9479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DEF7F8-16FC-4F54-8621-BCA0A37AC53F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00748F5-74AE-4A21-AF03-952C48DB1A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857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7895" y="539644"/>
            <a:ext cx="6190938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ПСИХОЛОГИЧЕСКИЕ ОСОБЕННОСТИ ПРОФЕССИОНАЛЬНОЙ СОЦИАЛИЗАЦИИ ВЫПУСКНИКОВ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531143" y="4579592"/>
            <a:ext cx="6987645" cy="1388534"/>
          </a:xfrm>
        </p:spPr>
        <p:txBody>
          <a:bodyPr/>
          <a:lstStyle/>
          <a:p>
            <a:r>
              <a:rPr lang="ru-RU" smtClean="0"/>
              <a:t>Сучкова </a:t>
            </a:r>
            <a:r>
              <a:rPr lang="ru-RU" dirty="0" smtClean="0"/>
              <a:t>Марина Юрьевна, преподаватель ГКПОУ Новокузнецкий горнотранспортный колледж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49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7400" y="2136339"/>
            <a:ext cx="84353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качеству работы молодого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определяют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постоянного расширения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профессионального опыта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скорейшей интеграции 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сообщество, усвоения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культуры – необходимость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социализации.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33103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97380" y="1997839"/>
            <a:ext cx="9300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дна из задач учреждений среднего профессионального образования - органически включиться в процесс социализации личности, обеспечить личностное и профессиональное развитие. Кроме того, образовательному учреждению необходимо ввести обучающихся в традиционное содержание деятельности, оснастить средствами и способами ее освоения, а также обеспечить переход выпускника из объекта педагогических воздействий в субъект профессиональной деятельности.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82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305342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деятельности педагога-психолога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выделены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взаимосвязанные направления: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систематическое отслеживание особенностей личностного и профессионального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становления будущего специалиста; создание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социально-психологических условий для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успешной профессионализации.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2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3958" y="631597"/>
            <a:ext cx="476306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социализации – это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двусторонний, предполагающий активное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самого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в усвоении профессиональных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знаний, умений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ценностей, базирующееся на адекватной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своих поступков, достижений и четкой постановке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собой новых, более сложных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93" y="1490578"/>
            <a:ext cx="4749196" cy="359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337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1580" y="421839"/>
            <a:ext cx="595585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мнению работодателей, для успешной профессиональной социализации необходимо своевременное «погружение» студентов в производственный процесс предприятия еще на стадии подготовки, способствующее формированию профессиональных навыков, социальных качеств личности, а также накоплению практического опыта деятельности.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Чему, безусловно, способствует организация разных видов практик.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7430" y="1385455"/>
            <a:ext cx="4840397" cy="353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9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5027" y="805218"/>
            <a:ext cx="9799092" cy="62438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11773" y="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Удовлетворенность обучающихся выпускников качеством организации практики.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4762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54517831"/>
              </p:ext>
            </p:extLst>
          </p:nvPr>
        </p:nvGraphicFramePr>
        <p:xfrm>
          <a:off x="1508760" y="188640"/>
          <a:ext cx="7475220" cy="6336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4507260"/>
              </p:ext>
            </p:extLst>
          </p:nvPr>
        </p:nvGraphicFramePr>
        <p:xfrm>
          <a:off x="9785568" y="2155717"/>
          <a:ext cx="1728192" cy="20162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8192"/>
              </a:tblGrid>
              <a:tr h="2016223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</a:rPr>
                        <a:t>Операционная деятельность в логистике.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72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3852109"/>
              </p:ext>
            </p:extLst>
          </p:nvPr>
        </p:nvGraphicFramePr>
        <p:xfrm>
          <a:off x="1951629" y="548644"/>
          <a:ext cx="8371278" cy="5306243"/>
        </p:xfrm>
        <a:graphic>
          <a:graphicData uri="http://schemas.openxmlformats.org/drawingml/2006/table">
            <a:tbl>
              <a:tblPr/>
              <a:tblGrid>
                <a:gridCol w="239950"/>
                <a:gridCol w="3049248"/>
                <a:gridCol w="1016416"/>
                <a:gridCol w="1016416"/>
                <a:gridCol w="1016416"/>
                <a:gridCol w="1016416"/>
                <a:gridCol w="1016416"/>
              </a:tblGrid>
              <a:tr h="828717">
                <a:tc gridSpan="7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 какими трудностями вы столкнулись при прохождении практики?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7218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недостаточное количество практических навыков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работа с программой Визио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5179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6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нам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доверяли не все виды работ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согласование теории с практикой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 smtClean="0">
                          <a:effectLst/>
                        </a:rPr>
                        <a:t>сложность </a:t>
                      </a:r>
                      <a:r>
                        <a:rPr lang="ru-RU" sz="1400" u="none" strike="noStrike" dirty="0">
                          <a:effectLst/>
                        </a:rPr>
                        <a:t>с ручным трудом, побольше бы машин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тяжесть работ, низкие и высокие температуры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2255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6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заполнение документации и работа с населением, а именно отвечать уверенно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заполнение путевых листов и расчетов топлива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заполнение </a:t>
                      </a:r>
                      <a:r>
                        <a:rPr lang="ru-RU" sz="1400" u="none" strike="noStrike" dirty="0" smtClean="0">
                          <a:effectLst/>
                        </a:rPr>
                        <a:t>рабочей документации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  <a:tr h="41162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10" marR="6810" marT="6810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1B6F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8623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0645" y="205740"/>
            <a:ext cx="4296454" cy="960120"/>
          </a:xfrm>
        </p:spPr>
        <p:txBody>
          <a:bodyPr>
            <a:noAutofit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профессиональной деятельности выпускников 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(2015-16 – 2016-17 уч. годы)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98234405"/>
              </p:ext>
            </p:extLst>
          </p:nvPr>
        </p:nvGraphicFramePr>
        <p:xfrm>
          <a:off x="5262563" y="685800"/>
          <a:ext cx="6240462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41946" y="1645921"/>
            <a:ext cx="3791487" cy="5024702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выпускных группах было проведено изучение мотивации профессиональной деятельности (методика К.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Замфир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НГТК преобладает внутренняя мотивация (интерес к деятельности как таковой), а также внешняя положительная мотивация (мотивы социального престижа, денежного вознаграждения и т.д.). Присутствует и внешняя отрицательная мотивация, стремление избежать осуждения и критики.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28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0686" y="818865"/>
            <a:ext cx="8720919" cy="541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2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4777" y="272955"/>
            <a:ext cx="10372298" cy="658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601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1720" y="824459"/>
            <a:ext cx="81381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также отметить: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учет внутренней мотивации при активизации профессионального развития является необходимым;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любые формы стимулирования внутренней мотивации более обоснованы, чем опора на внешнюю мотивацию (принуждение, провоцирование чувства вины и пр.)</a:t>
            </a:r>
          </a:p>
        </p:txBody>
      </p:sp>
    </p:spTree>
    <p:extLst>
      <p:ext uri="{BB962C8B-B14F-4D97-AF65-F5344CB8AC3E}">
        <p14:creationId xmlns:p14="http://schemas.microsoft.com/office/powerpoint/2010/main" xmlns="" val="82696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Сучкова М.Ю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45517" cy="454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Сучкова М.Ю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5751" y="1119188"/>
            <a:ext cx="4884570" cy="506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:\Сучкова М.Ю\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7164" y="2449201"/>
            <a:ext cx="5444835" cy="440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98274" y="473839"/>
            <a:ext cx="2419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prstClr val="black"/>
                </a:solidFill>
              </a:rPr>
              <a:t>ПРОФОРИЕНТАЦИЯ.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94632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432" y="182880"/>
            <a:ext cx="5747468" cy="46863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60820" y="878205"/>
            <a:ext cx="4818697" cy="569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25122" y="351008"/>
            <a:ext cx="3262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prstClr val="black"/>
                </a:solidFill>
              </a:rPr>
              <a:t>ДИАГНОСТИКА и ТРЕНИНГИ</a:t>
            </a:r>
          </a:p>
        </p:txBody>
      </p:sp>
    </p:spTree>
    <p:extLst>
      <p:ext uri="{BB962C8B-B14F-4D97-AF65-F5344CB8AC3E}">
        <p14:creationId xmlns:p14="http://schemas.microsoft.com/office/powerpoint/2010/main" xmlns="" val="356171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6642" y="3569219"/>
            <a:ext cx="4202994" cy="2997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0192" y="3408217"/>
            <a:ext cx="4564380" cy="309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1764" y="315478"/>
            <a:ext cx="4107872" cy="3092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430061" y="1142579"/>
            <a:ext cx="2484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КРУЖКОВАЯ РАБОТА</a:t>
            </a:r>
          </a:p>
        </p:txBody>
      </p:sp>
    </p:spTree>
    <p:extLst>
      <p:ext uri="{BB962C8B-B14F-4D97-AF65-F5344CB8AC3E}">
        <p14:creationId xmlns:p14="http://schemas.microsoft.com/office/powerpoint/2010/main" xmlns="" val="195302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071" y="1154380"/>
            <a:ext cx="4566300" cy="299339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2274" y="587576"/>
            <a:ext cx="4551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НАУЧНО-ИССЛЕДОВАТЕЛЬСКАЯ</a:t>
            </a:r>
            <a:r>
              <a:rPr lang="ru-RU" dirty="0"/>
              <a:t> </a:t>
            </a:r>
            <a:r>
              <a:rPr lang="ru-RU" b="1" dirty="0"/>
              <a:t>РАБОТА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28884" y="1499449"/>
            <a:ext cx="3340898" cy="38591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60058" y="551895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МНПК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«Молодежь и наука XXI века» доклад «Влияние устойчивых интересов на уровень самооценки обучающихся юношеского возраста»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47071" y="44692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СНПК «Шаг за горизонт» доклад «Проблема страха публичных выступлений»</a:t>
            </a:r>
          </a:p>
        </p:txBody>
      </p:sp>
    </p:spTree>
    <p:extLst>
      <p:ext uri="{BB962C8B-B14F-4D97-AF65-F5344CB8AC3E}">
        <p14:creationId xmlns:p14="http://schemas.microsoft.com/office/powerpoint/2010/main" xmlns="" val="202541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7312" y="223345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796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16238" y="211106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СНПК «Шаг за горизонт» доклад «Проблема страха публичных выступлений»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85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2701</TotalTime>
  <Words>457</Words>
  <Application>Microsoft Office PowerPoint</Application>
  <PresentationFormat>Произвольный</PresentationFormat>
  <Paragraphs>70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Параллакс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   Мотивация профессиональной деятельности выпускников  (2015-16 – 2016-17 уч. годы)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vev</cp:lastModifiedBy>
  <cp:revision>54</cp:revision>
  <dcterms:created xsi:type="dcterms:W3CDTF">2017-01-29T12:51:21Z</dcterms:created>
  <dcterms:modified xsi:type="dcterms:W3CDTF">2018-02-15T02:53:50Z</dcterms:modified>
</cp:coreProperties>
</file>