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0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E0D383-582C-4C9F-8C12-D2A611D40BE5}" type="doc">
      <dgm:prSet loTypeId="urn:microsoft.com/office/officeart/2005/8/layout/chevron2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C640BCA-ABB1-4D62-A14C-5385886ACBE0}">
      <dgm:prSet phldrT="[Текст]"/>
      <dgm:spPr/>
      <dgm:t>
        <a:bodyPr/>
        <a:lstStyle/>
        <a:p>
          <a:r>
            <a:rPr lang="ru-RU" dirty="0" smtClean="0">
              <a:latin typeface="Arial Black" pitchFamily="34" charset="0"/>
            </a:rPr>
            <a:t>1</a:t>
          </a:r>
          <a:endParaRPr lang="ru-RU" dirty="0">
            <a:latin typeface="Arial Black" pitchFamily="34" charset="0"/>
          </a:endParaRPr>
        </a:p>
      </dgm:t>
    </dgm:pt>
    <dgm:pt modelId="{8719A1A3-D933-4B20-8C3C-A5E7079ABF38}" type="parTrans" cxnId="{F53F2B03-37C4-4749-97C3-5FA243982E5F}">
      <dgm:prSet/>
      <dgm:spPr/>
      <dgm:t>
        <a:bodyPr/>
        <a:lstStyle/>
        <a:p>
          <a:endParaRPr lang="ru-RU"/>
        </a:p>
      </dgm:t>
    </dgm:pt>
    <dgm:pt modelId="{78A0A759-5E9C-467C-882B-1E363984896B}" type="sibTrans" cxnId="{F53F2B03-37C4-4749-97C3-5FA243982E5F}">
      <dgm:prSet/>
      <dgm:spPr/>
      <dgm:t>
        <a:bodyPr/>
        <a:lstStyle/>
        <a:p>
          <a:endParaRPr lang="ru-RU"/>
        </a:p>
      </dgm:t>
    </dgm:pt>
    <dgm:pt modelId="{63CC3018-CB85-497A-AB13-5A21D054BE7E}">
      <dgm:prSet phldrT="[Текст]"/>
      <dgm:spPr/>
      <dgm:t>
        <a:bodyPr/>
        <a:lstStyle/>
        <a:p>
          <a:r>
            <a:rPr lang="ru-RU" dirty="0" smtClean="0">
              <a:latin typeface="Arial Black" pitchFamily="34" charset="0"/>
            </a:rPr>
            <a:t>Технологии, обеспечивающие гигиенически оптимальные условия образовательного процесса</a:t>
          </a:r>
          <a:endParaRPr lang="ru-RU" dirty="0">
            <a:latin typeface="Arial Black" pitchFamily="34" charset="0"/>
          </a:endParaRPr>
        </a:p>
      </dgm:t>
    </dgm:pt>
    <dgm:pt modelId="{F990CF6D-5B02-44A3-8612-6B5D856B6393}" type="parTrans" cxnId="{55B5E33E-0070-461E-BE4A-3563EB42CDC8}">
      <dgm:prSet/>
      <dgm:spPr/>
      <dgm:t>
        <a:bodyPr/>
        <a:lstStyle/>
        <a:p>
          <a:endParaRPr lang="ru-RU"/>
        </a:p>
      </dgm:t>
    </dgm:pt>
    <dgm:pt modelId="{C0F4E31F-C5FE-46F1-9F3F-7EBAC0E08701}" type="sibTrans" cxnId="{55B5E33E-0070-461E-BE4A-3563EB42CDC8}">
      <dgm:prSet/>
      <dgm:spPr/>
      <dgm:t>
        <a:bodyPr/>
        <a:lstStyle/>
        <a:p>
          <a:endParaRPr lang="ru-RU"/>
        </a:p>
      </dgm:t>
    </dgm:pt>
    <dgm:pt modelId="{B5FD22FD-7D4F-44BA-8D81-DA15B87D8DA3}">
      <dgm:prSet phldrT="[Текст]"/>
      <dgm:spPr/>
      <dgm:t>
        <a:bodyPr/>
        <a:lstStyle/>
        <a:p>
          <a:r>
            <a:rPr lang="ru-RU" dirty="0" smtClean="0">
              <a:latin typeface="Arial Black" pitchFamily="34" charset="0"/>
            </a:rPr>
            <a:t>2</a:t>
          </a:r>
          <a:endParaRPr lang="ru-RU" dirty="0">
            <a:latin typeface="Arial Black" pitchFamily="34" charset="0"/>
          </a:endParaRPr>
        </a:p>
      </dgm:t>
    </dgm:pt>
    <dgm:pt modelId="{5BEDF30F-5826-4902-94C2-B9876E3E7A4D}" type="parTrans" cxnId="{D470CA70-9CD7-4172-B019-44F1B301DCAE}">
      <dgm:prSet/>
      <dgm:spPr/>
      <dgm:t>
        <a:bodyPr/>
        <a:lstStyle/>
        <a:p>
          <a:endParaRPr lang="ru-RU"/>
        </a:p>
      </dgm:t>
    </dgm:pt>
    <dgm:pt modelId="{B035F986-889F-4D0D-8C79-33825FABCC07}" type="sibTrans" cxnId="{D470CA70-9CD7-4172-B019-44F1B301DCAE}">
      <dgm:prSet/>
      <dgm:spPr/>
      <dgm:t>
        <a:bodyPr/>
        <a:lstStyle/>
        <a:p>
          <a:endParaRPr lang="ru-RU"/>
        </a:p>
      </dgm:t>
    </dgm:pt>
    <dgm:pt modelId="{D29FCCB9-A454-41EB-8A96-0ACC49A65756}">
      <dgm:prSet phldrT="[Текст]"/>
      <dgm:spPr/>
      <dgm:t>
        <a:bodyPr/>
        <a:lstStyle/>
        <a:p>
          <a:r>
            <a:rPr lang="ru-RU" dirty="0" smtClean="0">
              <a:latin typeface="Arial Black" pitchFamily="34" charset="0"/>
            </a:rPr>
            <a:t>Технологии оптимальной организации учебного процесса и физической активности студентов</a:t>
          </a:r>
          <a:endParaRPr lang="ru-RU" dirty="0">
            <a:latin typeface="Arial Black" pitchFamily="34" charset="0"/>
          </a:endParaRPr>
        </a:p>
      </dgm:t>
    </dgm:pt>
    <dgm:pt modelId="{DBCA2D0D-7733-4EB8-A5D5-8FEB1FF3C9C5}" type="parTrans" cxnId="{C397CC9B-CF26-489E-8FD6-B45976249CF9}">
      <dgm:prSet/>
      <dgm:spPr/>
      <dgm:t>
        <a:bodyPr/>
        <a:lstStyle/>
        <a:p>
          <a:endParaRPr lang="ru-RU"/>
        </a:p>
      </dgm:t>
    </dgm:pt>
    <dgm:pt modelId="{DBB610A7-E962-4E93-86CE-544908BA46EA}" type="sibTrans" cxnId="{C397CC9B-CF26-489E-8FD6-B45976249CF9}">
      <dgm:prSet/>
      <dgm:spPr/>
      <dgm:t>
        <a:bodyPr/>
        <a:lstStyle/>
        <a:p>
          <a:endParaRPr lang="ru-RU"/>
        </a:p>
      </dgm:t>
    </dgm:pt>
    <dgm:pt modelId="{E50DFC06-57A7-45A2-B673-395D568C4E19}">
      <dgm:prSet phldrT="[Текст]"/>
      <dgm:spPr/>
      <dgm:t>
        <a:bodyPr/>
        <a:lstStyle/>
        <a:p>
          <a:r>
            <a:rPr lang="ru-RU" dirty="0" smtClean="0">
              <a:latin typeface="Arial Black" pitchFamily="34" charset="0"/>
            </a:rPr>
            <a:t>3</a:t>
          </a:r>
          <a:endParaRPr lang="ru-RU" dirty="0">
            <a:latin typeface="Arial Black" pitchFamily="34" charset="0"/>
          </a:endParaRPr>
        </a:p>
      </dgm:t>
    </dgm:pt>
    <dgm:pt modelId="{C7AE8928-C8B1-4E85-AF32-6F9238C76C10}" type="parTrans" cxnId="{E2F09884-32D2-4628-94EF-68C59231C077}">
      <dgm:prSet/>
      <dgm:spPr/>
      <dgm:t>
        <a:bodyPr/>
        <a:lstStyle/>
        <a:p>
          <a:endParaRPr lang="ru-RU"/>
        </a:p>
      </dgm:t>
    </dgm:pt>
    <dgm:pt modelId="{A624F67A-C000-4D1C-95CA-C1268850EF7A}" type="sibTrans" cxnId="{E2F09884-32D2-4628-94EF-68C59231C077}">
      <dgm:prSet/>
      <dgm:spPr/>
      <dgm:t>
        <a:bodyPr/>
        <a:lstStyle/>
        <a:p>
          <a:endParaRPr lang="ru-RU"/>
        </a:p>
      </dgm:t>
    </dgm:pt>
    <dgm:pt modelId="{D7C4A567-11B8-478C-8DD0-9BA969970684}">
      <dgm:prSet phldrT="[Текст]"/>
      <dgm:spPr/>
      <dgm:t>
        <a:bodyPr/>
        <a:lstStyle/>
        <a:p>
          <a:r>
            <a:rPr lang="ru-RU" dirty="0" smtClean="0">
              <a:latin typeface="Arial Black" pitchFamily="34" charset="0"/>
            </a:rPr>
            <a:t>Образовательные технологии </a:t>
          </a:r>
          <a:r>
            <a:rPr lang="ru-RU" dirty="0" err="1" smtClean="0">
              <a:latin typeface="Arial Black" pitchFamily="34" charset="0"/>
            </a:rPr>
            <a:t>здоровьесберегающей</a:t>
          </a:r>
          <a:r>
            <a:rPr lang="ru-RU" dirty="0" smtClean="0">
              <a:latin typeface="Arial Black" pitchFamily="34" charset="0"/>
            </a:rPr>
            <a:t> направленности</a:t>
          </a:r>
          <a:r>
            <a:rPr lang="ru-RU" dirty="0" smtClean="0"/>
            <a:t>.</a:t>
          </a:r>
          <a:endParaRPr lang="ru-RU" dirty="0"/>
        </a:p>
      </dgm:t>
    </dgm:pt>
    <dgm:pt modelId="{FF0311CB-E4B0-4D82-8900-DB358BDF0032}" type="parTrans" cxnId="{E973A16D-76D8-4318-9C10-57261DF14797}">
      <dgm:prSet/>
      <dgm:spPr/>
      <dgm:t>
        <a:bodyPr/>
        <a:lstStyle/>
        <a:p>
          <a:endParaRPr lang="ru-RU"/>
        </a:p>
      </dgm:t>
    </dgm:pt>
    <dgm:pt modelId="{AC0479AC-A055-4F3C-AA74-7846736BDF54}" type="sibTrans" cxnId="{E973A16D-76D8-4318-9C10-57261DF14797}">
      <dgm:prSet/>
      <dgm:spPr/>
      <dgm:t>
        <a:bodyPr/>
        <a:lstStyle/>
        <a:p>
          <a:endParaRPr lang="ru-RU"/>
        </a:p>
      </dgm:t>
    </dgm:pt>
    <dgm:pt modelId="{0D454540-F1B2-41ED-8AD4-FED64F17E758}">
      <dgm:prSet/>
      <dgm:spPr/>
      <dgm:t>
        <a:bodyPr/>
        <a:lstStyle/>
        <a:p>
          <a:r>
            <a:rPr lang="ru-RU" dirty="0" smtClean="0">
              <a:latin typeface="Arial Black" pitchFamily="34" charset="0"/>
            </a:rPr>
            <a:t>4</a:t>
          </a:r>
          <a:endParaRPr lang="ru-RU" dirty="0">
            <a:latin typeface="Arial Black" pitchFamily="34" charset="0"/>
          </a:endParaRPr>
        </a:p>
      </dgm:t>
    </dgm:pt>
    <dgm:pt modelId="{132D78B0-8893-449E-A86E-FC33EECD5E1F}" type="parTrans" cxnId="{AB35A151-847C-422B-9313-73AD47D5BEE4}">
      <dgm:prSet/>
      <dgm:spPr/>
      <dgm:t>
        <a:bodyPr/>
        <a:lstStyle/>
        <a:p>
          <a:endParaRPr lang="ru-RU"/>
        </a:p>
      </dgm:t>
    </dgm:pt>
    <dgm:pt modelId="{E29D7180-B0B2-420D-8263-BD6D45FF1A6D}" type="sibTrans" cxnId="{AB35A151-847C-422B-9313-73AD47D5BEE4}">
      <dgm:prSet/>
      <dgm:spPr/>
      <dgm:t>
        <a:bodyPr/>
        <a:lstStyle/>
        <a:p>
          <a:endParaRPr lang="ru-RU"/>
        </a:p>
      </dgm:t>
    </dgm:pt>
    <dgm:pt modelId="{BD69D143-4E86-466A-8EF8-ECA6AEFD57B7}">
      <dgm:prSet/>
      <dgm:spPr/>
      <dgm:t>
        <a:bodyPr/>
        <a:lstStyle/>
        <a:p>
          <a:r>
            <a:rPr lang="ru-RU" dirty="0" smtClean="0">
              <a:latin typeface="Arial Black" pitchFamily="34" charset="0"/>
            </a:rPr>
            <a:t>Психолого-педагогические технологии, используемые на занятиях и во внеурочной деятельности преподавателями и кураторами</a:t>
          </a:r>
          <a:endParaRPr lang="ru-RU" dirty="0">
            <a:latin typeface="Arial Black" pitchFamily="34" charset="0"/>
          </a:endParaRPr>
        </a:p>
      </dgm:t>
    </dgm:pt>
    <dgm:pt modelId="{BD04A370-8E49-427F-8532-F8EB74FB10FD}" type="parTrans" cxnId="{CC68D824-BE0D-4B43-A90F-1BEBFF7CE2DC}">
      <dgm:prSet/>
      <dgm:spPr/>
      <dgm:t>
        <a:bodyPr/>
        <a:lstStyle/>
        <a:p>
          <a:endParaRPr lang="ru-RU"/>
        </a:p>
      </dgm:t>
    </dgm:pt>
    <dgm:pt modelId="{BEBE5112-2624-4CCC-89C9-1536B319C7CD}" type="sibTrans" cxnId="{CC68D824-BE0D-4B43-A90F-1BEBFF7CE2DC}">
      <dgm:prSet/>
      <dgm:spPr/>
      <dgm:t>
        <a:bodyPr/>
        <a:lstStyle/>
        <a:p>
          <a:endParaRPr lang="ru-RU"/>
        </a:p>
      </dgm:t>
    </dgm:pt>
    <dgm:pt modelId="{2A821E74-FE47-47B0-BE80-E819C2D14380}" type="pres">
      <dgm:prSet presAssocID="{E7E0D383-582C-4C9F-8C12-D2A611D40BE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753A4E-3061-471D-A725-C933D6D6939E}" type="pres">
      <dgm:prSet presAssocID="{AC640BCA-ABB1-4D62-A14C-5385886ACBE0}" presName="composite" presStyleCnt="0"/>
      <dgm:spPr/>
    </dgm:pt>
    <dgm:pt modelId="{39136E15-D612-4CAC-A63E-03683AB63237}" type="pres">
      <dgm:prSet presAssocID="{AC640BCA-ABB1-4D62-A14C-5385886ACBE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6674F3-BD03-4932-96E4-454A1FCF55AD}" type="pres">
      <dgm:prSet presAssocID="{AC640BCA-ABB1-4D62-A14C-5385886ACBE0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3511FE-A0E4-47F9-BE21-323EF3EDA044}" type="pres">
      <dgm:prSet presAssocID="{78A0A759-5E9C-467C-882B-1E363984896B}" presName="sp" presStyleCnt="0"/>
      <dgm:spPr/>
    </dgm:pt>
    <dgm:pt modelId="{C354EA74-E42C-4401-B746-079655EB7F73}" type="pres">
      <dgm:prSet presAssocID="{B5FD22FD-7D4F-44BA-8D81-DA15B87D8DA3}" presName="composite" presStyleCnt="0"/>
      <dgm:spPr/>
    </dgm:pt>
    <dgm:pt modelId="{2A0C68A6-F2B1-465D-8BED-663E5D06CEB7}" type="pres">
      <dgm:prSet presAssocID="{B5FD22FD-7D4F-44BA-8D81-DA15B87D8DA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4B980F-6BB7-4AF0-AD47-DD664DFAE61D}" type="pres">
      <dgm:prSet presAssocID="{B5FD22FD-7D4F-44BA-8D81-DA15B87D8DA3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DC563E-0951-49CF-9F57-0F0DC7049792}" type="pres">
      <dgm:prSet presAssocID="{B035F986-889F-4D0D-8C79-33825FABCC07}" presName="sp" presStyleCnt="0"/>
      <dgm:spPr/>
    </dgm:pt>
    <dgm:pt modelId="{702F2A2D-294F-4B73-85D9-3E2299DD2CDF}" type="pres">
      <dgm:prSet presAssocID="{E50DFC06-57A7-45A2-B673-395D568C4E19}" presName="composite" presStyleCnt="0"/>
      <dgm:spPr/>
    </dgm:pt>
    <dgm:pt modelId="{A42041FB-1284-4252-9F64-461F8EB39385}" type="pres">
      <dgm:prSet presAssocID="{E50DFC06-57A7-45A2-B673-395D568C4E1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C44B53-B622-42BD-B32B-68E26C5132B0}" type="pres">
      <dgm:prSet presAssocID="{E50DFC06-57A7-45A2-B673-395D568C4E19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27C81-8B5F-451D-9A18-3FACD8818066}" type="pres">
      <dgm:prSet presAssocID="{A624F67A-C000-4D1C-95CA-C1268850EF7A}" presName="sp" presStyleCnt="0"/>
      <dgm:spPr/>
    </dgm:pt>
    <dgm:pt modelId="{9BF18E29-F77A-4CC1-B3C3-55CDEFC30049}" type="pres">
      <dgm:prSet presAssocID="{0D454540-F1B2-41ED-8AD4-FED64F17E758}" presName="composite" presStyleCnt="0"/>
      <dgm:spPr/>
    </dgm:pt>
    <dgm:pt modelId="{E9B47587-9991-4E6C-AFD2-A7F19C022BCB}" type="pres">
      <dgm:prSet presAssocID="{0D454540-F1B2-41ED-8AD4-FED64F17E758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3A2EEB-5BDA-42E3-AFE0-9471FF763017}" type="pres">
      <dgm:prSet presAssocID="{0D454540-F1B2-41ED-8AD4-FED64F17E758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854CDA-725E-43DE-997E-41157706B78F}" type="presOf" srcId="{E7E0D383-582C-4C9F-8C12-D2A611D40BE5}" destId="{2A821E74-FE47-47B0-BE80-E819C2D14380}" srcOrd="0" destOrd="0" presId="urn:microsoft.com/office/officeart/2005/8/layout/chevron2"/>
    <dgm:cxn modelId="{02DC7252-972B-43E3-AEEB-9B231B7C7ED3}" type="presOf" srcId="{63CC3018-CB85-497A-AB13-5A21D054BE7E}" destId="{916674F3-BD03-4932-96E4-454A1FCF55AD}" srcOrd="0" destOrd="0" presId="urn:microsoft.com/office/officeart/2005/8/layout/chevron2"/>
    <dgm:cxn modelId="{DF53DC55-6CE4-4254-8CFC-62FC3B9CA778}" type="presOf" srcId="{BD69D143-4E86-466A-8EF8-ECA6AEFD57B7}" destId="{DC3A2EEB-5BDA-42E3-AFE0-9471FF763017}" srcOrd="0" destOrd="0" presId="urn:microsoft.com/office/officeart/2005/8/layout/chevron2"/>
    <dgm:cxn modelId="{9F274F9B-0BB1-484B-A9D8-8E4EF209DEFC}" type="presOf" srcId="{D7C4A567-11B8-478C-8DD0-9BA969970684}" destId="{C2C44B53-B622-42BD-B32B-68E26C5132B0}" srcOrd="0" destOrd="0" presId="urn:microsoft.com/office/officeart/2005/8/layout/chevron2"/>
    <dgm:cxn modelId="{AB35A151-847C-422B-9313-73AD47D5BEE4}" srcId="{E7E0D383-582C-4C9F-8C12-D2A611D40BE5}" destId="{0D454540-F1B2-41ED-8AD4-FED64F17E758}" srcOrd="3" destOrd="0" parTransId="{132D78B0-8893-449E-A86E-FC33EECD5E1F}" sibTransId="{E29D7180-B0B2-420D-8263-BD6D45FF1A6D}"/>
    <dgm:cxn modelId="{260E9578-0AF3-4416-A345-1BAAF800C4C6}" type="presOf" srcId="{AC640BCA-ABB1-4D62-A14C-5385886ACBE0}" destId="{39136E15-D612-4CAC-A63E-03683AB63237}" srcOrd="0" destOrd="0" presId="urn:microsoft.com/office/officeart/2005/8/layout/chevron2"/>
    <dgm:cxn modelId="{E973A16D-76D8-4318-9C10-57261DF14797}" srcId="{E50DFC06-57A7-45A2-B673-395D568C4E19}" destId="{D7C4A567-11B8-478C-8DD0-9BA969970684}" srcOrd="0" destOrd="0" parTransId="{FF0311CB-E4B0-4D82-8900-DB358BDF0032}" sibTransId="{AC0479AC-A055-4F3C-AA74-7846736BDF54}"/>
    <dgm:cxn modelId="{F8C69DDF-444E-408C-B70F-0B61A3765C08}" type="presOf" srcId="{B5FD22FD-7D4F-44BA-8D81-DA15B87D8DA3}" destId="{2A0C68A6-F2B1-465D-8BED-663E5D06CEB7}" srcOrd="0" destOrd="0" presId="urn:microsoft.com/office/officeart/2005/8/layout/chevron2"/>
    <dgm:cxn modelId="{55B5E33E-0070-461E-BE4A-3563EB42CDC8}" srcId="{AC640BCA-ABB1-4D62-A14C-5385886ACBE0}" destId="{63CC3018-CB85-497A-AB13-5A21D054BE7E}" srcOrd="0" destOrd="0" parTransId="{F990CF6D-5B02-44A3-8612-6B5D856B6393}" sibTransId="{C0F4E31F-C5FE-46F1-9F3F-7EBAC0E08701}"/>
    <dgm:cxn modelId="{2A101D08-2EEB-4C77-BD95-1476F5E8DA3F}" type="presOf" srcId="{E50DFC06-57A7-45A2-B673-395D568C4E19}" destId="{A42041FB-1284-4252-9F64-461F8EB39385}" srcOrd="0" destOrd="0" presId="urn:microsoft.com/office/officeart/2005/8/layout/chevron2"/>
    <dgm:cxn modelId="{F53F2B03-37C4-4749-97C3-5FA243982E5F}" srcId="{E7E0D383-582C-4C9F-8C12-D2A611D40BE5}" destId="{AC640BCA-ABB1-4D62-A14C-5385886ACBE0}" srcOrd="0" destOrd="0" parTransId="{8719A1A3-D933-4B20-8C3C-A5E7079ABF38}" sibTransId="{78A0A759-5E9C-467C-882B-1E363984896B}"/>
    <dgm:cxn modelId="{CC68D824-BE0D-4B43-A90F-1BEBFF7CE2DC}" srcId="{0D454540-F1B2-41ED-8AD4-FED64F17E758}" destId="{BD69D143-4E86-466A-8EF8-ECA6AEFD57B7}" srcOrd="0" destOrd="0" parTransId="{BD04A370-8E49-427F-8532-F8EB74FB10FD}" sibTransId="{BEBE5112-2624-4CCC-89C9-1536B319C7CD}"/>
    <dgm:cxn modelId="{E2F09884-32D2-4628-94EF-68C59231C077}" srcId="{E7E0D383-582C-4C9F-8C12-D2A611D40BE5}" destId="{E50DFC06-57A7-45A2-B673-395D568C4E19}" srcOrd="2" destOrd="0" parTransId="{C7AE8928-C8B1-4E85-AF32-6F9238C76C10}" sibTransId="{A624F67A-C000-4D1C-95CA-C1268850EF7A}"/>
    <dgm:cxn modelId="{9BD8CEB2-3042-432C-A8C8-26EBC9301B93}" type="presOf" srcId="{D29FCCB9-A454-41EB-8A96-0ACC49A65756}" destId="{6F4B980F-6BB7-4AF0-AD47-DD664DFAE61D}" srcOrd="0" destOrd="0" presId="urn:microsoft.com/office/officeart/2005/8/layout/chevron2"/>
    <dgm:cxn modelId="{D470CA70-9CD7-4172-B019-44F1B301DCAE}" srcId="{E7E0D383-582C-4C9F-8C12-D2A611D40BE5}" destId="{B5FD22FD-7D4F-44BA-8D81-DA15B87D8DA3}" srcOrd="1" destOrd="0" parTransId="{5BEDF30F-5826-4902-94C2-B9876E3E7A4D}" sibTransId="{B035F986-889F-4D0D-8C79-33825FABCC07}"/>
    <dgm:cxn modelId="{73C94483-DABE-40C1-8E78-920AAEB5B205}" type="presOf" srcId="{0D454540-F1B2-41ED-8AD4-FED64F17E758}" destId="{E9B47587-9991-4E6C-AFD2-A7F19C022BCB}" srcOrd="0" destOrd="0" presId="urn:microsoft.com/office/officeart/2005/8/layout/chevron2"/>
    <dgm:cxn modelId="{C397CC9B-CF26-489E-8FD6-B45976249CF9}" srcId="{B5FD22FD-7D4F-44BA-8D81-DA15B87D8DA3}" destId="{D29FCCB9-A454-41EB-8A96-0ACC49A65756}" srcOrd="0" destOrd="0" parTransId="{DBCA2D0D-7733-4EB8-A5D5-8FEB1FF3C9C5}" sibTransId="{DBB610A7-E962-4E93-86CE-544908BA46EA}"/>
    <dgm:cxn modelId="{63D41737-25B6-4980-BE1D-BD9396BD7EF5}" type="presParOf" srcId="{2A821E74-FE47-47B0-BE80-E819C2D14380}" destId="{62753A4E-3061-471D-A725-C933D6D6939E}" srcOrd="0" destOrd="0" presId="urn:microsoft.com/office/officeart/2005/8/layout/chevron2"/>
    <dgm:cxn modelId="{7D699E81-FB5E-4721-AA97-63D2A535F8D2}" type="presParOf" srcId="{62753A4E-3061-471D-A725-C933D6D6939E}" destId="{39136E15-D612-4CAC-A63E-03683AB63237}" srcOrd="0" destOrd="0" presId="urn:microsoft.com/office/officeart/2005/8/layout/chevron2"/>
    <dgm:cxn modelId="{4220E597-7EC2-4F03-979E-CAD2DA0B3A68}" type="presParOf" srcId="{62753A4E-3061-471D-A725-C933D6D6939E}" destId="{916674F3-BD03-4932-96E4-454A1FCF55AD}" srcOrd="1" destOrd="0" presId="urn:microsoft.com/office/officeart/2005/8/layout/chevron2"/>
    <dgm:cxn modelId="{8053F0E5-FD5F-4E46-BA56-4717529703AA}" type="presParOf" srcId="{2A821E74-FE47-47B0-BE80-E819C2D14380}" destId="{D53511FE-A0E4-47F9-BE21-323EF3EDA044}" srcOrd="1" destOrd="0" presId="urn:microsoft.com/office/officeart/2005/8/layout/chevron2"/>
    <dgm:cxn modelId="{28C2F662-DD80-47C3-B0E2-89CFA6C0A14E}" type="presParOf" srcId="{2A821E74-FE47-47B0-BE80-E819C2D14380}" destId="{C354EA74-E42C-4401-B746-079655EB7F73}" srcOrd="2" destOrd="0" presId="urn:microsoft.com/office/officeart/2005/8/layout/chevron2"/>
    <dgm:cxn modelId="{D40E5FBE-2FBE-4904-B186-24DE6B9FD648}" type="presParOf" srcId="{C354EA74-E42C-4401-B746-079655EB7F73}" destId="{2A0C68A6-F2B1-465D-8BED-663E5D06CEB7}" srcOrd="0" destOrd="0" presId="urn:microsoft.com/office/officeart/2005/8/layout/chevron2"/>
    <dgm:cxn modelId="{16B8D09E-3A97-46C9-B4CB-0CB8A3A30FB0}" type="presParOf" srcId="{C354EA74-E42C-4401-B746-079655EB7F73}" destId="{6F4B980F-6BB7-4AF0-AD47-DD664DFAE61D}" srcOrd="1" destOrd="0" presId="urn:microsoft.com/office/officeart/2005/8/layout/chevron2"/>
    <dgm:cxn modelId="{52E891BD-E126-4B08-9AA9-48A0A7BB5F74}" type="presParOf" srcId="{2A821E74-FE47-47B0-BE80-E819C2D14380}" destId="{71DC563E-0951-49CF-9F57-0F0DC7049792}" srcOrd="3" destOrd="0" presId="urn:microsoft.com/office/officeart/2005/8/layout/chevron2"/>
    <dgm:cxn modelId="{77470D55-95D5-4238-A4F1-3852894C4157}" type="presParOf" srcId="{2A821E74-FE47-47B0-BE80-E819C2D14380}" destId="{702F2A2D-294F-4B73-85D9-3E2299DD2CDF}" srcOrd="4" destOrd="0" presId="urn:microsoft.com/office/officeart/2005/8/layout/chevron2"/>
    <dgm:cxn modelId="{831E043E-2FB4-4194-A8E0-D700E539B851}" type="presParOf" srcId="{702F2A2D-294F-4B73-85D9-3E2299DD2CDF}" destId="{A42041FB-1284-4252-9F64-461F8EB39385}" srcOrd="0" destOrd="0" presId="urn:microsoft.com/office/officeart/2005/8/layout/chevron2"/>
    <dgm:cxn modelId="{E253D6FB-1545-4AF3-B15D-3FEC905315AB}" type="presParOf" srcId="{702F2A2D-294F-4B73-85D9-3E2299DD2CDF}" destId="{C2C44B53-B622-42BD-B32B-68E26C5132B0}" srcOrd="1" destOrd="0" presId="urn:microsoft.com/office/officeart/2005/8/layout/chevron2"/>
    <dgm:cxn modelId="{96649A4C-1F3F-4532-9445-ED49564C3184}" type="presParOf" srcId="{2A821E74-FE47-47B0-BE80-E819C2D14380}" destId="{E5A27C81-8B5F-451D-9A18-3FACD8818066}" srcOrd="5" destOrd="0" presId="urn:microsoft.com/office/officeart/2005/8/layout/chevron2"/>
    <dgm:cxn modelId="{D8CF4CEA-D46C-4955-860E-8675D301C8AD}" type="presParOf" srcId="{2A821E74-FE47-47B0-BE80-E819C2D14380}" destId="{9BF18E29-F77A-4CC1-B3C3-55CDEFC30049}" srcOrd="6" destOrd="0" presId="urn:microsoft.com/office/officeart/2005/8/layout/chevron2"/>
    <dgm:cxn modelId="{93EFAD81-B6C2-49AE-83E0-0B1310E9FFBE}" type="presParOf" srcId="{9BF18E29-F77A-4CC1-B3C3-55CDEFC30049}" destId="{E9B47587-9991-4E6C-AFD2-A7F19C022BCB}" srcOrd="0" destOrd="0" presId="urn:microsoft.com/office/officeart/2005/8/layout/chevron2"/>
    <dgm:cxn modelId="{14B8569F-2BE3-43E0-BD7E-AC40A61F59D5}" type="presParOf" srcId="{9BF18E29-F77A-4CC1-B3C3-55CDEFC30049}" destId="{DC3A2EEB-5BDA-42E3-AFE0-9471FF76301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136E15-D612-4CAC-A63E-03683AB63237}">
      <dsp:nvSpPr>
        <dsp:cNvPr id="0" name=""/>
        <dsp:cNvSpPr/>
      </dsp:nvSpPr>
      <dsp:spPr>
        <a:xfrm rot="5400000">
          <a:off x="-187859" y="189185"/>
          <a:ext cx="1252397" cy="87667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Arial Black" pitchFamily="34" charset="0"/>
            </a:rPr>
            <a:t>1</a:t>
          </a:r>
          <a:endParaRPr lang="ru-RU" sz="2100" kern="1200" dirty="0">
            <a:latin typeface="Arial Black" pitchFamily="34" charset="0"/>
          </a:endParaRPr>
        </a:p>
      </dsp:txBody>
      <dsp:txXfrm rot="5400000">
        <a:off x="-187859" y="189185"/>
        <a:ext cx="1252397" cy="876678"/>
      </dsp:txXfrm>
    </dsp:sp>
    <dsp:sp modelId="{916674F3-BD03-4932-96E4-454A1FCF55AD}">
      <dsp:nvSpPr>
        <dsp:cNvPr id="0" name=""/>
        <dsp:cNvSpPr/>
      </dsp:nvSpPr>
      <dsp:spPr>
        <a:xfrm rot="5400000">
          <a:off x="4103275" y="-3225271"/>
          <a:ext cx="814058" cy="72672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Arial Black" pitchFamily="34" charset="0"/>
            </a:rPr>
            <a:t>Технологии, обеспечивающие гигиенически оптимальные условия образовательного процесса</a:t>
          </a:r>
          <a:endParaRPr lang="ru-RU" sz="1400" kern="1200" dirty="0">
            <a:latin typeface="Arial Black" pitchFamily="34" charset="0"/>
          </a:endParaRPr>
        </a:p>
      </dsp:txBody>
      <dsp:txXfrm rot="5400000">
        <a:off x="4103275" y="-3225271"/>
        <a:ext cx="814058" cy="7267253"/>
      </dsp:txXfrm>
    </dsp:sp>
    <dsp:sp modelId="{2A0C68A6-F2B1-465D-8BED-663E5D06CEB7}">
      <dsp:nvSpPr>
        <dsp:cNvPr id="0" name=""/>
        <dsp:cNvSpPr/>
      </dsp:nvSpPr>
      <dsp:spPr>
        <a:xfrm rot="5400000">
          <a:off x="-187859" y="1294846"/>
          <a:ext cx="1252397" cy="876678"/>
        </a:xfrm>
        <a:prstGeom prst="chevron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Arial Black" pitchFamily="34" charset="0"/>
            </a:rPr>
            <a:t>2</a:t>
          </a:r>
          <a:endParaRPr lang="ru-RU" sz="2100" kern="1200" dirty="0">
            <a:latin typeface="Arial Black" pitchFamily="34" charset="0"/>
          </a:endParaRPr>
        </a:p>
      </dsp:txBody>
      <dsp:txXfrm rot="5400000">
        <a:off x="-187859" y="1294846"/>
        <a:ext cx="1252397" cy="876678"/>
      </dsp:txXfrm>
    </dsp:sp>
    <dsp:sp modelId="{6F4B980F-6BB7-4AF0-AD47-DD664DFAE61D}">
      <dsp:nvSpPr>
        <dsp:cNvPr id="0" name=""/>
        <dsp:cNvSpPr/>
      </dsp:nvSpPr>
      <dsp:spPr>
        <a:xfrm rot="5400000">
          <a:off x="4103275" y="-2119610"/>
          <a:ext cx="814058" cy="72672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Arial Black" pitchFamily="34" charset="0"/>
            </a:rPr>
            <a:t>Технологии оптимальной организации учебного процесса и физической активности студентов</a:t>
          </a:r>
          <a:endParaRPr lang="ru-RU" sz="1400" kern="1200" dirty="0">
            <a:latin typeface="Arial Black" pitchFamily="34" charset="0"/>
          </a:endParaRPr>
        </a:p>
      </dsp:txBody>
      <dsp:txXfrm rot="5400000">
        <a:off x="4103275" y="-2119610"/>
        <a:ext cx="814058" cy="7267253"/>
      </dsp:txXfrm>
    </dsp:sp>
    <dsp:sp modelId="{A42041FB-1284-4252-9F64-461F8EB39385}">
      <dsp:nvSpPr>
        <dsp:cNvPr id="0" name=""/>
        <dsp:cNvSpPr/>
      </dsp:nvSpPr>
      <dsp:spPr>
        <a:xfrm rot="5400000">
          <a:off x="-187859" y="2400507"/>
          <a:ext cx="1252397" cy="876678"/>
        </a:xfrm>
        <a:prstGeom prst="chevron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Arial Black" pitchFamily="34" charset="0"/>
            </a:rPr>
            <a:t>3</a:t>
          </a:r>
          <a:endParaRPr lang="ru-RU" sz="2100" kern="1200" dirty="0">
            <a:latin typeface="Arial Black" pitchFamily="34" charset="0"/>
          </a:endParaRPr>
        </a:p>
      </dsp:txBody>
      <dsp:txXfrm rot="5400000">
        <a:off x="-187859" y="2400507"/>
        <a:ext cx="1252397" cy="876678"/>
      </dsp:txXfrm>
    </dsp:sp>
    <dsp:sp modelId="{C2C44B53-B622-42BD-B32B-68E26C5132B0}">
      <dsp:nvSpPr>
        <dsp:cNvPr id="0" name=""/>
        <dsp:cNvSpPr/>
      </dsp:nvSpPr>
      <dsp:spPr>
        <a:xfrm rot="5400000">
          <a:off x="4103275" y="-1013950"/>
          <a:ext cx="814058" cy="72672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Arial Black" pitchFamily="34" charset="0"/>
            </a:rPr>
            <a:t>Образовательные технологии </a:t>
          </a:r>
          <a:r>
            <a:rPr lang="ru-RU" sz="1400" kern="1200" dirty="0" err="1" smtClean="0">
              <a:latin typeface="Arial Black" pitchFamily="34" charset="0"/>
            </a:rPr>
            <a:t>здоровьесберегающей</a:t>
          </a:r>
          <a:r>
            <a:rPr lang="ru-RU" sz="1400" kern="1200" dirty="0" smtClean="0">
              <a:latin typeface="Arial Black" pitchFamily="34" charset="0"/>
            </a:rPr>
            <a:t> направленности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 rot="5400000">
        <a:off x="4103275" y="-1013950"/>
        <a:ext cx="814058" cy="7267253"/>
      </dsp:txXfrm>
    </dsp:sp>
    <dsp:sp modelId="{E9B47587-9991-4E6C-AFD2-A7F19C022BCB}">
      <dsp:nvSpPr>
        <dsp:cNvPr id="0" name=""/>
        <dsp:cNvSpPr/>
      </dsp:nvSpPr>
      <dsp:spPr>
        <a:xfrm rot="5400000">
          <a:off x="-187859" y="3506168"/>
          <a:ext cx="1252397" cy="876678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Arial Black" pitchFamily="34" charset="0"/>
            </a:rPr>
            <a:t>4</a:t>
          </a:r>
          <a:endParaRPr lang="ru-RU" sz="2100" kern="1200" dirty="0">
            <a:latin typeface="Arial Black" pitchFamily="34" charset="0"/>
          </a:endParaRPr>
        </a:p>
      </dsp:txBody>
      <dsp:txXfrm rot="5400000">
        <a:off x="-187859" y="3506168"/>
        <a:ext cx="1252397" cy="876678"/>
      </dsp:txXfrm>
    </dsp:sp>
    <dsp:sp modelId="{DC3A2EEB-5BDA-42E3-AFE0-9471FF763017}">
      <dsp:nvSpPr>
        <dsp:cNvPr id="0" name=""/>
        <dsp:cNvSpPr/>
      </dsp:nvSpPr>
      <dsp:spPr>
        <a:xfrm rot="5400000">
          <a:off x="4103275" y="91710"/>
          <a:ext cx="814058" cy="72672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Arial Black" pitchFamily="34" charset="0"/>
            </a:rPr>
            <a:t>Психолого-педагогические технологии, используемые на занятиях и во внеурочной деятельности преподавателями и кураторами</a:t>
          </a:r>
          <a:endParaRPr lang="ru-RU" sz="1400" kern="1200" dirty="0">
            <a:latin typeface="Arial Black" pitchFamily="34" charset="0"/>
          </a:endParaRPr>
        </a:p>
      </dsp:txBody>
      <dsp:txXfrm rot="5400000">
        <a:off x="4103275" y="91710"/>
        <a:ext cx="814058" cy="7267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03" y="0"/>
            <a:ext cx="9113594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034" y="1214422"/>
            <a:ext cx="8643966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Психологическое,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социально-педагогическое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 и </a:t>
            </a:r>
            <a:r>
              <a:rPr lang="ru-RU" sz="2800" dirty="0" err="1" smtClean="0">
                <a:solidFill>
                  <a:srgbClr val="FF0000"/>
                </a:solidFill>
                <a:latin typeface="Arial Black" pitchFamily="34" charset="0"/>
              </a:rPr>
              <a:t>здоровьесберегающее</a:t>
            </a:r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сопровождение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студентов в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ГПОУ «Кемеровский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профессионально-технический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техникум»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2206" y="0"/>
            <a:ext cx="81917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 smtClean="0">
              <a:latin typeface="Arial Black" pitchFamily="34" charset="0"/>
            </a:endParaRPr>
          </a:p>
          <a:p>
            <a:endParaRPr lang="ru-RU" dirty="0"/>
          </a:p>
        </p:txBody>
      </p:sp>
      <p:pic>
        <p:nvPicPr>
          <p:cNvPr id="1026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963047" y="5357826"/>
            <a:ext cx="41809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latin typeface="Arial Black" pitchFamily="34" charset="0"/>
              </a:rPr>
              <a:t>Смышляева</a:t>
            </a:r>
            <a:r>
              <a:rPr lang="ru-RU" dirty="0" smtClean="0">
                <a:latin typeface="Arial Black" pitchFamily="34" charset="0"/>
              </a:rPr>
              <a:t> А.А., </a:t>
            </a:r>
          </a:p>
          <a:p>
            <a:r>
              <a:rPr lang="ru-RU" dirty="0" smtClean="0">
                <a:latin typeface="Arial Black" pitchFamily="34" charset="0"/>
              </a:rPr>
              <a:t>преподаватель высшей </a:t>
            </a:r>
          </a:p>
          <a:p>
            <a:r>
              <a:rPr lang="ru-RU" dirty="0" smtClean="0">
                <a:latin typeface="Arial Black" pitchFamily="34" charset="0"/>
              </a:rPr>
              <a:t>квалификационной категории</a:t>
            </a:r>
            <a:endParaRPr lang="ru-RU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03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7158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 smtClean="0">
              <a:latin typeface="Arial Black" pitchFamily="34" charset="0"/>
            </a:endParaRPr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00034" y="1643050"/>
            <a:ext cx="535785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Arial Black" pitchFamily="34" charset="0"/>
                <a:cs typeface="Times New Roman" pitchFamily="18" charset="0"/>
              </a:rPr>
              <a:t>Здоровьесберегающие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образовательные технологии — это системный подход к обучению и воспитанию, построенный на стремлении педагога не нанести ущерб здоровью учащихся                               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(Н.К. Смирнов)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45819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6446" y="1142984"/>
            <a:ext cx="2571764" cy="3214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06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8630" y="0"/>
            <a:ext cx="821537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 smtClean="0">
              <a:latin typeface="Arial Black" pitchFamily="34" charset="0"/>
            </a:endParaRPr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43438" y="1071546"/>
            <a:ext cx="4071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cap="small" dirty="0" smtClean="0">
                <a:latin typeface="Times New Roman" pitchFamily="18" charset="0"/>
                <a:cs typeface="Times New Roman" pitchFamily="18" charset="0"/>
              </a:rPr>
              <a:t>Здоровье – самая важная, самая большая ценность  в жизни человека. </a:t>
            </a:r>
          </a:p>
          <a:p>
            <a:endParaRPr lang="ru-RU" b="1" cap="small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071678"/>
            <a:ext cx="87868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Образовательная организация должна быть не только  образовательным социальным институтом, но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здоровьесберегающим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Миссия ПОО - создать максимально благоприятные  условия для получения качественного  профессионального   образования.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Одно из главных условий  - использовать технологии сберегающие  здоровье  субъектов  образовательного процесса. 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06" y="0"/>
            <a:ext cx="9113594" cy="6858000"/>
          </a:xfrm>
          <a:prstGeom prst="rect">
            <a:avLst/>
          </a:prstGeom>
        </p:spPr>
      </p:pic>
      <p:pic>
        <p:nvPicPr>
          <p:cNvPr id="3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85786" y="0"/>
            <a:ext cx="87868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357298"/>
            <a:ext cx="78581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Здоровье ученика в норме, если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физическом плане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здоровье позволяет ему справляться с учебной нагрузкой, ребёнок умеет преодолевать усталость;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   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социальном плане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он коммуникабелен, общителен;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эмоциональном плане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ребёнок уравновешен, способен удивляться и восхищаться;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интеллектуальном плане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учащийся проявляет хорошие умственные способности, наблюдательность, воображение,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самообучаемость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• 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нравственном плане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он признаёт основные общечеловеческие ценности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03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4348" y="0"/>
            <a:ext cx="87868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Схема 4"/>
          <p:cNvGraphicFramePr/>
          <p:nvPr/>
        </p:nvGraphicFramePr>
        <p:xfrm>
          <a:off x="642910" y="2071678"/>
          <a:ext cx="8143932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857224" y="785794"/>
            <a:ext cx="7786742" cy="107157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latin typeface="Arial Black" pitchFamily="34" charset="0"/>
              </a:rPr>
              <a:t>Здоровьесберегающие</a:t>
            </a:r>
            <a:r>
              <a:rPr lang="ru-RU" dirty="0" smtClean="0">
                <a:latin typeface="Arial Black" pitchFamily="34" charset="0"/>
              </a:rPr>
              <a:t> технологии, применяемые в </a:t>
            </a:r>
            <a:r>
              <a:rPr lang="ru-RU" dirty="0" err="1" smtClean="0">
                <a:latin typeface="Arial Black" pitchFamily="34" charset="0"/>
              </a:rPr>
              <a:t>учебно</a:t>
            </a:r>
            <a:r>
              <a:rPr lang="ru-RU" dirty="0" smtClean="0">
                <a:latin typeface="Arial Black" pitchFamily="34" charset="0"/>
              </a:rPr>
              <a:t> - воспитательном процессе, можно разделить на четыре основные группы:</a:t>
            </a:r>
            <a:endParaRPr lang="ru-RU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4348" y="0"/>
            <a:ext cx="86439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14348" y="1214422"/>
            <a:ext cx="77867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техникуме  постоянно ведется просветительская работа по формированию санитарно-гигиенической грамотности и культуры здоровья через беседы, лекции, консультации с привлечением врачей-специалистов городской больницы и кожно-венерологического диспансера. </a:t>
            </a:r>
          </a:p>
        </p:txBody>
      </p:sp>
      <p:pic>
        <p:nvPicPr>
          <p:cNvPr id="7" name="Рисунок 6" descr="IMG_01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3000372"/>
            <a:ext cx="3286116" cy="2190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01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14942" y="3000372"/>
            <a:ext cx="3214678" cy="2143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42910" y="1285860"/>
            <a:ext cx="807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Форум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IVВсероссийская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акция по борьбе с ВИЧ-инфекцией», проходящий на базе Кемеровского государственного медицинского университета, приуроченный к Всемирному дню борьбы со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СПИДом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 декабря)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photo129838670_4562392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500306"/>
            <a:ext cx="2897767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photo129838670_4562392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488" y="4000504"/>
            <a:ext cx="3820726" cy="2543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photo129838670_45623923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7884" y="2428868"/>
            <a:ext cx="2962129" cy="1971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00034" y="928670"/>
            <a:ext cx="80724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Уроки о правовой ответственности в сфере оборота наркотиков. Представитель УНК ГУ МВД России по Кемеровской области - майор полиции П.Ю.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Плешкань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 рассказывал студентам о последствиях употребления наркотических веществ, а также об ответственности за преступления в сфере незаконного оборота наркотиков.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2a36udI-b6g.jpg"/>
          <p:cNvPicPr>
            <a:picLocks noChangeAspect="1"/>
          </p:cNvPicPr>
          <p:nvPr/>
        </p:nvPicPr>
        <p:blipFill>
          <a:blip r:embed="rId4" cstate="print"/>
          <a:srcRect r="2037" b="14656"/>
          <a:stretch>
            <a:fillRect/>
          </a:stretch>
        </p:blipFill>
        <p:spPr>
          <a:xfrm>
            <a:off x="357158" y="2643182"/>
            <a:ext cx="3357586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qXO0Dx1bu74.jpg"/>
          <p:cNvPicPr>
            <a:picLocks noChangeAspect="1"/>
          </p:cNvPicPr>
          <p:nvPr/>
        </p:nvPicPr>
        <p:blipFill>
          <a:blip r:embed="rId5" cstate="print"/>
          <a:srcRect r="718" b="11626"/>
          <a:stretch>
            <a:fillRect/>
          </a:stretch>
        </p:blipFill>
        <p:spPr>
          <a:xfrm>
            <a:off x="2428860" y="4429132"/>
            <a:ext cx="3714776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Tc9dO6XA-Ng.jpg"/>
          <p:cNvPicPr>
            <a:picLocks noChangeAspect="1"/>
          </p:cNvPicPr>
          <p:nvPr/>
        </p:nvPicPr>
        <p:blipFill>
          <a:blip r:embed="rId6" cstate="print"/>
          <a:srcRect r="178" b="12762"/>
          <a:stretch>
            <a:fillRect/>
          </a:stretch>
        </p:blipFill>
        <p:spPr>
          <a:xfrm>
            <a:off x="5000628" y="2500306"/>
            <a:ext cx="3929090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71472" y="1071546"/>
            <a:ext cx="8286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 ДОНОРА В КПТТ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 более 100 студентов и сотрудников техникума. Реализовали возможность сдать кровь 80 человек. Банк крови Кузбасса пополнился более чем на 25 литров крови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-hmuvZ7ubHA.jpg"/>
          <p:cNvPicPr>
            <a:picLocks noChangeAspect="1"/>
          </p:cNvPicPr>
          <p:nvPr/>
        </p:nvPicPr>
        <p:blipFill>
          <a:blip r:embed="rId4" cstate="print"/>
          <a:srcRect l="4762" t="7302"/>
          <a:stretch>
            <a:fillRect/>
          </a:stretch>
        </p:blipFill>
        <p:spPr>
          <a:xfrm>
            <a:off x="2786050" y="4286256"/>
            <a:ext cx="3131495" cy="2285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y8r-H7CyWQ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57818" y="2214554"/>
            <a:ext cx="3143241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q0mzSjKS9h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2143116"/>
            <a:ext cx="3143240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71472" y="1214422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Всероссийской акции «Стоп ВИЧ/СПИД», которая проходила на базе Кемеровского государственного медицинского университета.</a:t>
            </a:r>
          </a:p>
        </p:txBody>
      </p:sp>
      <p:pic>
        <p:nvPicPr>
          <p:cNvPr id="8" name="Рисунок 7" descr="photo129838670_4562392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2285992"/>
            <a:ext cx="3713402" cy="2471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photo129838670_4562392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3643314"/>
            <a:ext cx="4142700" cy="2757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14282" y="1071546"/>
            <a:ext cx="89297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течение всего учебного года в техникуме проводится спартакиада по следующим видам спорта: волейбол, баскетбол, мини-футбол, легкая атлетика, настольный теннис. Также сборные команды техникума принимают участие в спартакиадах  приуроченных к различным праздникам.</a:t>
            </a:r>
          </a:p>
        </p:txBody>
      </p:sp>
      <p:pic>
        <p:nvPicPr>
          <p:cNvPr id="8" name="Рисунок 7" descr="IMG_01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2857496"/>
            <a:ext cx="3607587" cy="2405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01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2786058"/>
            <a:ext cx="3607587" cy="2405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3714744" y="5500702"/>
            <a:ext cx="48638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 Black" pitchFamily="34" charset="0"/>
              </a:rPr>
              <a:t>День призывника</a:t>
            </a:r>
            <a:endParaRPr lang="ru-RU" sz="36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oIsIhKz-2UE.jpg"/>
          <p:cNvPicPr>
            <a:picLocks noChangeAspect="1"/>
          </p:cNvPicPr>
          <p:nvPr/>
        </p:nvPicPr>
        <p:blipFill>
          <a:blip r:embed="rId4" cstate="print"/>
          <a:srcRect t="20833" r="7372" b="9375"/>
          <a:stretch>
            <a:fillRect/>
          </a:stretch>
        </p:blipFill>
        <p:spPr>
          <a:xfrm>
            <a:off x="357158" y="1285860"/>
            <a:ext cx="207823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_DiT1FHJxdk.jpg"/>
          <p:cNvPicPr>
            <a:picLocks noChangeAspect="1"/>
          </p:cNvPicPr>
          <p:nvPr/>
        </p:nvPicPr>
        <p:blipFill>
          <a:blip r:embed="rId5" cstate="print"/>
          <a:srcRect l="11718" t="-70" r="16406"/>
          <a:stretch>
            <a:fillRect/>
          </a:stretch>
        </p:blipFill>
        <p:spPr>
          <a:xfrm>
            <a:off x="2714612" y="3857628"/>
            <a:ext cx="3571900" cy="2793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vjDPqPP3GI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72198" y="1500174"/>
            <a:ext cx="2857488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428992" y="1928802"/>
            <a:ext cx="23118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Спартакиада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 среди 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первокурсников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oZHMatFL21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4612" y="4000504"/>
            <a:ext cx="3357522" cy="2518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vjDPqPP3G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857364"/>
            <a:ext cx="3428992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599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07569" y="2214554"/>
            <a:ext cx="3936431" cy="2212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714612" y="1000108"/>
            <a:ext cx="36617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Спартакиада ко Дню Студента 2018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57158" y="1214422"/>
            <a:ext cx="8572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Проведение классных часов, тематика которых направлена на приобретение теоретических знаний и практических умений в сохранении и укреплении собственного здоровья.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Un8knIm5vw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2428868"/>
            <a:ext cx="3238491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y20PvPuXi38.jpg"/>
          <p:cNvPicPr>
            <a:picLocks noChangeAspect="1"/>
          </p:cNvPicPr>
          <p:nvPr/>
        </p:nvPicPr>
        <p:blipFill>
          <a:blip r:embed="rId5" cstate="print"/>
          <a:srcRect t="13541"/>
          <a:stretch>
            <a:fillRect/>
          </a:stretch>
        </p:blipFill>
        <p:spPr>
          <a:xfrm>
            <a:off x="2786050" y="4214818"/>
            <a:ext cx="3635581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kMwv8evCmw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0694" y="2143116"/>
            <a:ext cx="2857488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MG_01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5818" y="1857364"/>
            <a:ext cx="3178959" cy="2119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01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9256" y="1714488"/>
            <a:ext cx="3250397" cy="2166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014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71736" y="4000504"/>
            <a:ext cx="3607587" cy="2405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714612" y="1142984"/>
            <a:ext cx="4350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Научись спасать жизнь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57224" y="0"/>
            <a:ext cx="85725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89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2000240"/>
            <a:ext cx="3432075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939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88911" y="1928802"/>
            <a:ext cx="3555089" cy="1997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9442.JPG"/>
          <p:cNvPicPr>
            <a:picLocks noChangeAspect="1"/>
          </p:cNvPicPr>
          <p:nvPr/>
        </p:nvPicPr>
        <p:blipFill>
          <a:blip r:embed="rId6" cstate="print"/>
          <a:srcRect l="28125" t="-2871"/>
          <a:stretch>
            <a:fillRect/>
          </a:stretch>
        </p:blipFill>
        <p:spPr>
          <a:xfrm rot="5400000">
            <a:off x="2893239" y="3393249"/>
            <a:ext cx="3286084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785918" y="1214422"/>
            <a:ext cx="6466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Спартакиада среди преподавателей ГПОУ КПТТ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bstraktnye-fony-dlya-prezentacii-volny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594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1472" y="0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 Black" pitchFamily="34" charset="0"/>
              </a:rPr>
              <a:t>Департамент образования и науки Кемеровской области</a:t>
            </a:r>
            <a:endParaRPr lang="ru-RU" sz="1400" dirty="0" smtClean="0"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Arial Black" pitchFamily="34" charset="0"/>
              </a:rPr>
              <a:t> «Кемеровский профессионально-технический техникум»</a:t>
            </a:r>
            <a:endParaRPr lang="ru-RU" sz="1400" dirty="0"/>
          </a:p>
        </p:txBody>
      </p:sp>
      <p:pic>
        <p:nvPicPr>
          <p:cNvPr id="4" name="Рисунок 1" descr="Описание: \\192.168.1.2\управление\Побединцева С.В\фирменный стиль 13.09.2013\Логотип (печать) min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0"/>
            <a:ext cx="1797662" cy="714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z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57" y="285728"/>
            <a:ext cx="913994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613</Words>
  <Application>Microsoft Office PowerPoint</Application>
  <PresentationFormat>Экран (4:3)</PresentationFormat>
  <Paragraphs>100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Анюточка</dc:creator>
  <cp:lastModifiedBy>vev</cp:lastModifiedBy>
  <cp:revision>68</cp:revision>
  <dcterms:created xsi:type="dcterms:W3CDTF">2018-02-05T08:07:27Z</dcterms:created>
  <dcterms:modified xsi:type="dcterms:W3CDTF">2018-02-15T02:52:15Z</dcterms:modified>
</cp:coreProperties>
</file>