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rawings/drawing1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0" r:id="rId5"/>
    <p:sldId id="259" r:id="rId6"/>
    <p:sldId id="269" r:id="rId7"/>
    <p:sldId id="270" r:id="rId8"/>
    <p:sldId id="274" r:id="rId9"/>
    <p:sldId id="258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71" r:id="rId18"/>
    <p:sldId id="272" r:id="rId19"/>
    <p:sldId id="27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03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ДОД</a:t>
            </a:r>
            <a:r>
              <a:rPr lang="ru-RU" sz="1400" b="1" i="1" baseline="0" dirty="0" smtClean="0">
                <a:latin typeface="Times New Roman" pitchFamily="18" charset="0"/>
                <a:cs typeface="Times New Roman" pitchFamily="18" charset="0"/>
              </a:rPr>
              <a:t> спортивно-оздоровительного профиля</a:t>
            </a: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16130218148960906"/>
          <c:y val="4.4588930060213201E-2"/>
        </c:manualLayout>
      </c:layout>
      <c:spPr>
        <a:noFill/>
        <a:ln w="25395">
          <a:noFill/>
        </a:ln>
      </c:spPr>
    </c:title>
    <c:plotArea>
      <c:layout>
        <c:manualLayout>
          <c:layoutTarget val="inner"/>
          <c:xMode val="edge"/>
          <c:yMode val="edge"/>
          <c:x val="8.7262139107611533E-2"/>
          <c:y val="0.2133052723248304"/>
          <c:w val="0.806003754738991"/>
          <c:h val="0.4345125295092440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учащиеся общеобразовательного учреждения</c:v>
                </c:pt>
              </c:strCache>
            </c:strRef>
          </c:tx>
          <c:dPt>
            <c:idx val="0"/>
            <c:spPr>
              <a:solidFill>
                <a:schemeClr val="bg1">
                  <a:lumMod val="65000"/>
                </a:schemeClr>
              </a:solidFill>
            </c:spPr>
          </c:dPt>
          <c:dPt>
            <c:idx val="1"/>
            <c:spPr>
              <a:pattFill prst="pct25">
                <a:fgClr>
                  <a:schemeClr val="bg1">
                    <a:lumMod val="50000"/>
                  </a:schemeClr>
                </a:fgClr>
                <a:bgClr>
                  <a:schemeClr val="bg1"/>
                </a:bgClr>
              </a:pattFill>
            </c:spPr>
          </c:dPt>
          <c:dPt>
            <c:idx val="2"/>
            <c:spPr>
              <a:pattFill prst="pct40">
                <a:fgClr>
                  <a:schemeClr val="tx1">
                    <a:lumMod val="75000"/>
                    <a:lumOff val="25000"/>
                  </a:schemeClr>
                </a:fgClr>
                <a:bgClr>
                  <a:schemeClr val="bg1"/>
                </a:bgClr>
              </a:pattFill>
            </c:spPr>
          </c:dPt>
          <c:dPt>
            <c:idx val="3"/>
            <c:spPr>
              <a:pattFill prst="dkVert">
                <a:fgClr>
                  <a:schemeClr val="tx1">
                    <a:lumMod val="85000"/>
                    <a:lumOff val="15000"/>
                  </a:schemeClr>
                </a:fgClr>
                <a:bgClr>
                  <a:schemeClr val="bg1"/>
                </a:bgClr>
              </a:pattFill>
            </c:spPr>
          </c:dPt>
          <c:dPt>
            <c:idx val="4"/>
            <c:spPr>
              <a:pattFill prst="ltHorz">
                <a:fgClr>
                  <a:schemeClr val="tx1">
                    <a:lumMod val="85000"/>
                    <a:lumOff val="15000"/>
                  </a:schemeClr>
                </a:fgClr>
                <a:bgClr>
                  <a:schemeClr val="bg1"/>
                </a:bgClr>
              </a:pattFill>
            </c:spPr>
          </c:dPt>
          <c:dLbls>
            <c:dLbl>
              <c:idx val="0"/>
              <c:layout>
                <c:manualLayout>
                  <c:x val="-8.2407122259861767E-3"/>
                  <c:y val="0.40282237130663862"/>
                </c:manualLayout>
              </c:layout>
              <c:tx>
                <c:rich>
                  <a:bodyPr/>
                  <a:lstStyle/>
                  <a:p>
                    <a:r>
                      <a:rPr lang="ru-RU" dirty="0" err="1" smtClean="0"/>
                      <a:t>Авторитар-ность</a:t>
                    </a:r>
                    <a:r>
                      <a:rPr lang="ru-RU" dirty="0" smtClean="0"/>
                      <a:t> </a:t>
                    </a:r>
                    <a:r>
                      <a:rPr lang="ru-RU" dirty="0"/>
                      <a:t>; 25%</a:t>
                    </a:r>
                  </a:p>
                </c:rich>
              </c:tx>
              <c:dLblPos val="outEnd"/>
            </c:dLbl>
            <c:dLbl>
              <c:idx val="1"/>
              <c:layout>
                <c:manualLayout>
                  <c:x val="2.0764253426655006E-2"/>
                  <c:y val="0.53417146878986499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агрессивность ;</a:t>
                    </a:r>
                  </a:p>
                  <a:p>
                    <a:r>
                      <a:rPr lang="ru-RU"/>
                      <a:t> 42%</a:t>
                    </a:r>
                  </a:p>
                </c:rich>
              </c:tx>
              <c:dLblPos val="outEnd"/>
            </c:dLbl>
            <c:dLbl>
              <c:idx val="2"/>
              <c:layout>
                <c:manualLayout>
                  <c:x val="2.2499930009238812E-2"/>
                  <c:y val="0.47811622199203152"/>
                </c:manualLayout>
              </c:layout>
              <c:tx>
                <c:rich>
                  <a:bodyPr/>
                  <a:lstStyle/>
                  <a:p>
                    <a:r>
                      <a:rPr lang="ru-RU" dirty="0" err="1" smtClean="0"/>
                      <a:t>Дружелюб-ность</a:t>
                    </a:r>
                    <a:r>
                      <a:rPr lang="ru-RU" dirty="0" smtClean="0"/>
                      <a:t> </a:t>
                    </a:r>
                    <a:r>
                      <a:rPr lang="ru-RU" dirty="0"/>
                      <a:t>; 33%</a:t>
                    </a:r>
                  </a:p>
                </c:rich>
              </c:tx>
              <c:dLblPos val="outEnd"/>
            </c:dLbl>
            <c:dLbl>
              <c:idx val="3"/>
              <c:layout>
                <c:manualLayout>
                  <c:x val="3.437572907553231E-2"/>
                  <c:y val="0.52082269579783758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высокий уровень личностного адаптационного потенциала; </a:t>
                    </a:r>
                  </a:p>
                  <a:p>
                    <a:r>
                      <a:rPr lang="ru-RU"/>
                      <a:t>23%</a:t>
                    </a:r>
                  </a:p>
                </c:rich>
              </c:tx>
              <c:dLblPos val="outEnd"/>
            </c:dLbl>
            <c:dLbl>
              <c:idx val="4"/>
              <c:layout>
                <c:manualLayout>
                  <c:x val="6.730169145523901E-2"/>
                  <c:y val="0.32749629759969179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высокая степень развития стресса; 16%</a:t>
                    </a:r>
                  </a:p>
                </c:rich>
              </c:tx>
              <c:dLblPos val="outEnd"/>
            </c:dLbl>
            <c:spPr>
              <a:noFill/>
              <a:ln w="25395">
                <a:noFill/>
              </a:ln>
            </c:spPr>
            <c:txPr>
              <a:bodyPr/>
              <a:lstStyle/>
              <a:p>
                <a:pPr>
                  <a:defRPr baseline="0">
                    <a:latin typeface="Times New Roman" pitchFamily="18" charset="0"/>
                  </a:defRPr>
                </a:pPr>
                <a:endParaRPr lang="ru-RU"/>
              </a:p>
            </c:txPr>
            <c:showVal val="1"/>
            <c:showCatName val="1"/>
            <c:showSerName val="1"/>
          </c:dLbls>
          <c:cat>
            <c:strRef>
              <c:f>Лист1!$A$2:$A$6</c:f>
              <c:strCache>
                <c:ptCount val="5"/>
                <c:pt idx="0">
                  <c:v>авторитарность </c:v>
                </c:pt>
                <c:pt idx="1">
                  <c:v>агрессивность </c:v>
                </c:pt>
                <c:pt idx="2">
                  <c:v>дружелюбность </c:v>
                </c:pt>
                <c:pt idx="3">
                  <c:v>ысокий уровень личностного адаптационного потенциала</c:v>
                </c:pt>
                <c:pt idx="4">
                  <c:v>высокая степень развития стресса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25</c:v>
                </c:pt>
                <c:pt idx="1">
                  <c:v>42</c:v>
                </c:pt>
                <c:pt idx="2">
                  <c:v>33</c:v>
                </c:pt>
                <c:pt idx="3">
                  <c:v>23</c:v>
                </c:pt>
                <c:pt idx="4">
                  <c:v>16</c:v>
                </c:pt>
              </c:numCache>
            </c:numRef>
          </c:val>
        </c:ser>
        <c:gapWidth val="100"/>
        <c:axId val="67495424"/>
        <c:axId val="67496960"/>
      </c:barChart>
      <c:catAx>
        <c:axId val="67495424"/>
        <c:scaling>
          <c:orientation val="minMax"/>
        </c:scaling>
        <c:delete val="1"/>
        <c:axPos val="b"/>
        <c:tickLblPos val="none"/>
        <c:crossAx val="67496960"/>
        <c:crosses val="autoZero"/>
        <c:auto val="1"/>
        <c:lblAlgn val="ctr"/>
        <c:lblOffset val="100"/>
      </c:catAx>
      <c:valAx>
        <c:axId val="67496960"/>
        <c:scaling>
          <c:orientation val="minMax"/>
        </c:scaling>
        <c:axPos val="l"/>
        <c:majorGridlines/>
        <c:numFmt formatCode="General" sourceLinked="1"/>
        <c:tickLblPos val="nextTo"/>
        <c:crossAx val="67495424"/>
        <c:crosses val="autoZero"/>
        <c:crossBetween val="between"/>
      </c:valAx>
    </c:plotArea>
    <c:plotVisOnly val="1"/>
    <c:dispBlanksAs val="zero"/>
  </c:chart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ДОД</a:t>
            </a:r>
            <a:r>
              <a:rPr lang="ru-RU" sz="1400" b="1" i="1" baseline="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400" b="1" i="1" baseline="0" dirty="0">
                <a:latin typeface="Times New Roman" pitchFamily="18" charset="0"/>
                <a:cs typeface="Times New Roman" pitchFamily="18" charset="0"/>
              </a:rPr>
              <a:t>гуманитарного </a:t>
            </a:r>
            <a:r>
              <a:rPr lang="ru-RU" sz="1400" b="1" i="1" baseline="0" dirty="0" smtClean="0">
                <a:latin typeface="Times New Roman" pitchFamily="18" charset="0"/>
                <a:cs typeface="Times New Roman" pitchFamily="18" charset="0"/>
              </a:rPr>
              <a:t>профиля</a:t>
            </a: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23769097715244641"/>
          <c:y val="5.3033736636579003E-2"/>
        </c:manualLayout>
      </c:layout>
      <c:spPr>
        <a:noFill/>
        <a:ln w="25395">
          <a:noFill/>
        </a:ln>
      </c:spPr>
    </c:title>
    <c:plotArea>
      <c:layout>
        <c:manualLayout>
          <c:layoutTarget val="inner"/>
          <c:xMode val="edge"/>
          <c:yMode val="edge"/>
          <c:x val="0.13124362058909494"/>
          <c:y val="0.18142392578286781"/>
          <c:w val="0.78285560659087072"/>
          <c:h val="0.43978441374075078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учащиеся общеобразовательного учреждения</c:v>
                </c:pt>
              </c:strCache>
            </c:strRef>
          </c:tx>
          <c:dPt>
            <c:idx val="0"/>
            <c:spPr>
              <a:solidFill>
                <a:schemeClr val="bg1">
                  <a:lumMod val="65000"/>
                </a:schemeClr>
              </a:solidFill>
            </c:spPr>
          </c:dPt>
          <c:dPt>
            <c:idx val="1"/>
            <c:spPr>
              <a:pattFill prst="pct25">
                <a:fgClr>
                  <a:schemeClr val="bg1">
                    <a:lumMod val="50000"/>
                  </a:schemeClr>
                </a:fgClr>
                <a:bgClr>
                  <a:schemeClr val="bg1"/>
                </a:bgClr>
              </a:pattFill>
            </c:spPr>
          </c:dPt>
          <c:dPt>
            <c:idx val="2"/>
            <c:spPr>
              <a:pattFill prst="pct40">
                <a:fgClr>
                  <a:schemeClr val="tx1">
                    <a:lumMod val="75000"/>
                    <a:lumOff val="25000"/>
                  </a:schemeClr>
                </a:fgClr>
                <a:bgClr>
                  <a:schemeClr val="bg1"/>
                </a:bgClr>
              </a:pattFill>
            </c:spPr>
          </c:dPt>
          <c:dPt>
            <c:idx val="3"/>
            <c:spPr>
              <a:pattFill prst="dkVert">
                <a:fgClr>
                  <a:schemeClr val="tx1">
                    <a:lumMod val="85000"/>
                    <a:lumOff val="15000"/>
                  </a:schemeClr>
                </a:fgClr>
                <a:bgClr>
                  <a:schemeClr val="bg1"/>
                </a:bgClr>
              </a:pattFill>
            </c:spPr>
          </c:dPt>
          <c:dPt>
            <c:idx val="4"/>
            <c:spPr>
              <a:pattFill prst="ltHorz">
                <a:fgClr>
                  <a:schemeClr val="tx1">
                    <a:lumMod val="85000"/>
                    <a:lumOff val="15000"/>
                  </a:schemeClr>
                </a:fgClr>
                <a:bgClr>
                  <a:schemeClr val="bg1"/>
                </a:bgClr>
              </a:pattFill>
            </c:spPr>
          </c:dPt>
          <c:dLbls>
            <c:dLbl>
              <c:idx val="0"/>
              <c:layout>
                <c:manualLayout>
                  <c:x val="-2.8377806940799066E-2"/>
                  <c:y val="0.26953498737187703"/>
                </c:manualLayout>
              </c:layout>
              <c:tx>
                <c:rich>
                  <a:bodyPr/>
                  <a:lstStyle/>
                  <a:p>
                    <a:r>
                      <a:rPr lang="ru-RU" dirty="0" err="1" smtClean="0"/>
                      <a:t>Авторитар-ность</a:t>
                    </a:r>
                    <a:r>
                      <a:rPr lang="ru-RU" dirty="0" smtClean="0"/>
                      <a:t> </a:t>
                    </a:r>
                    <a:r>
                      <a:rPr lang="ru-RU" dirty="0"/>
                      <a:t>; 13%</a:t>
                    </a:r>
                  </a:p>
                </c:rich>
              </c:tx>
              <c:dLblPos val="outEnd"/>
            </c:dLbl>
            <c:dLbl>
              <c:idx val="1"/>
              <c:layout>
                <c:manualLayout>
                  <c:x val="6.8693496646254114E-3"/>
                  <c:y val="0.35142475115138938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агрессивность ; </a:t>
                    </a:r>
                  </a:p>
                  <a:p>
                    <a:r>
                      <a:rPr lang="ru-RU"/>
                      <a:t>24%</a:t>
                    </a:r>
                  </a:p>
                </c:rich>
              </c:tx>
              <c:dLblPos val="outEnd"/>
            </c:dLbl>
            <c:dLbl>
              <c:idx val="2"/>
              <c:layout>
                <c:manualLayout>
                  <c:x val="9.2592592592597896E-3"/>
                  <c:y val="0.54477195067600048"/>
                </c:manualLayout>
              </c:layout>
              <c:tx>
                <c:rich>
                  <a:bodyPr/>
                  <a:lstStyle/>
                  <a:p>
                    <a:r>
                      <a:rPr lang="ru-RU" dirty="0" err="1" smtClean="0"/>
                      <a:t>Дружелюб-ность</a:t>
                    </a:r>
                    <a:r>
                      <a:rPr lang="ru-RU" dirty="0" smtClean="0"/>
                      <a:t> </a:t>
                    </a:r>
                    <a:r>
                      <a:rPr lang="ru-RU" dirty="0"/>
                      <a:t>; 51%</a:t>
                    </a:r>
                  </a:p>
                </c:rich>
              </c:tx>
              <c:dLblPos val="outEnd"/>
            </c:dLbl>
            <c:dLbl>
              <c:idx val="3"/>
              <c:layout>
                <c:manualLayout>
                  <c:x val="3.2407369533355088E-2"/>
                  <c:y val="0.63468617603903521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высокий уровень личностного адаптационного потенциала; </a:t>
                    </a:r>
                  </a:p>
                  <a:p>
                    <a:r>
                      <a:rPr lang="ru-RU"/>
                      <a:t>40%</a:t>
                    </a:r>
                  </a:p>
                </c:rich>
              </c:tx>
              <c:dLblPos val="outEnd"/>
            </c:dLbl>
            <c:dLbl>
              <c:idx val="4"/>
              <c:layout>
                <c:manualLayout>
                  <c:x val="5.8008828441899307E-2"/>
                  <c:y val="0.41361812056957448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высокая степень развития стресса; 24%</a:t>
                    </a:r>
                  </a:p>
                </c:rich>
              </c:tx>
              <c:dLblPos val="outEnd"/>
            </c:dLbl>
            <c:spPr>
              <a:noFill/>
              <a:ln w="25395">
                <a:noFill/>
              </a:ln>
            </c:spPr>
            <c:txPr>
              <a:bodyPr/>
              <a:lstStyle/>
              <a:p>
                <a:pPr>
                  <a:defRPr baseline="0">
                    <a:latin typeface="Times New Roman" pitchFamily="18" charset="0"/>
                  </a:defRPr>
                </a:pPr>
                <a:endParaRPr lang="ru-RU"/>
              </a:p>
            </c:txPr>
            <c:showVal val="1"/>
            <c:showCatName val="1"/>
          </c:dLbls>
          <c:cat>
            <c:strRef>
              <c:f>Лист1!$A$2:$A$6</c:f>
              <c:strCache>
                <c:ptCount val="5"/>
                <c:pt idx="0">
                  <c:v>авторитарность </c:v>
                </c:pt>
                <c:pt idx="1">
                  <c:v>агрессивность </c:v>
                </c:pt>
                <c:pt idx="2">
                  <c:v>дружелюбность </c:v>
                </c:pt>
                <c:pt idx="3">
                  <c:v>ысокий уровень личностного адаптационного потенциала</c:v>
                </c:pt>
                <c:pt idx="4">
                  <c:v>высокая степень развития стресса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13</c:v>
                </c:pt>
                <c:pt idx="1">
                  <c:v>24</c:v>
                </c:pt>
                <c:pt idx="2">
                  <c:v>51</c:v>
                </c:pt>
                <c:pt idx="3">
                  <c:v>40</c:v>
                </c:pt>
                <c:pt idx="4">
                  <c:v>24</c:v>
                </c:pt>
              </c:numCache>
            </c:numRef>
          </c:val>
        </c:ser>
        <c:gapWidth val="100"/>
        <c:axId val="45508096"/>
        <c:axId val="45509632"/>
      </c:barChart>
      <c:catAx>
        <c:axId val="45508096"/>
        <c:scaling>
          <c:orientation val="minMax"/>
        </c:scaling>
        <c:delete val="1"/>
        <c:axPos val="b"/>
        <c:tickLblPos val="none"/>
        <c:crossAx val="45509632"/>
        <c:crosses val="autoZero"/>
        <c:auto val="1"/>
        <c:lblAlgn val="ctr"/>
        <c:lblOffset val="100"/>
      </c:catAx>
      <c:valAx>
        <c:axId val="45509632"/>
        <c:scaling>
          <c:orientation val="minMax"/>
        </c:scaling>
        <c:axPos val="l"/>
        <c:majorGridlines/>
        <c:numFmt formatCode="General" sourceLinked="1"/>
        <c:tickLblPos val="nextTo"/>
        <c:crossAx val="45508096"/>
        <c:crosses val="autoZero"/>
        <c:crossBetween val="between"/>
      </c:valAx>
    </c:plotArea>
    <c:plotVisOnly val="1"/>
    <c:dispBlanksAs val="zero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sz="1401" b="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1" b="1" i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401" b="1" i="1" dirty="0" smtClean="0">
                <a:latin typeface="Times New Roman" pitchFamily="18" charset="0"/>
                <a:cs typeface="Times New Roman" pitchFamily="18" charset="0"/>
              </a:rPr>
              <a:t>ДОД</a:t>
            </a:r>
            <a:r>
              <a:rPr lang="ru-RU" sz="1401" b="1" i="1" baseline="0" dirty="0" smtClean="0">
                <a:latin typeface="Times New Roman" pitchFamily="18" charset="0"/>
                <a:cs typeface="Times New Roman" pitchFamily="18" charset="0"/>
              </a:rPr>
              <a:t> спортивно-оздоровительного профиля</a:t>
            </a: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18603518619578788"/>
          <c:y val="2.870962881905624E-2"/>
        </c:manualLayout>
      </c:layout>
      <c:spPr>
        <a:noFill/>
        <a:ln w="25414">
          <a:noFill/>
        </a:ln>
      </c:spPr>
    </c:title>
    <c:plotArea>
      <c:layout>
        <c:manualLayout>
          <c:layoutTarget val="inner"/>
          <c:xMode val="edge"/>
          <c:yMode val="edge"/>
          <c:x val="7.0407006415864684E-2"/>
          <c:y val="0.1662591267000719"/>
          <c:w val="0.89589676290463649"/>
          <c:h val="0.57580638783788352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учащиеся общеобразовательного учреждения</c:v>
                </c:pt>
              </c:strCache>
            </c:strRef>
          </c:tx>
          <c:dPt>
            <c:idx val="0"/>
            <c:spPr>
              <a:pattFill prst="ltVert">
                <a:fgClr>
                  <a:schemeClr val="tx1">
                    <a:lumMod val="65000"/>
                    <a:lumOff val="35000"/>
                  </a:schemeClr>
                </a:fgClr>
                <a:bgClr>
                  <a:schemeClr val="bg1"/>
                </a:bgClr>
              </a:pattFill>
            </c:spPr>
          </c:dPt>
          <c:dPt>
            <c:idx val="1"/>
            <c:spPr>
              <a:pattFill prst="ltHorz">
                <a:fgClr>
                  <a:schemeClr val="tx1">
                    <a:lumMod val="50000"/>
                    <a:lumOff val="50000"/>
                  </a:schemeClr>
                </a:fgClr>
                <a:bgClr>
                  <a:schemeClr val="bg1"/>
                </a:bgClr>
              </a:pattFill>
            </c:spPr>
          </c:dPt>
          <c:dPt>
            <c:idx val="2"/>
            <c:spPr>
              <a:solidFill>
                <a:schemeClr val="bg1">
                  <a:lumMod val="50000"/>
                </a:schemeClr>
              </a:solidFill>
            </c:spPr>
          </c:dPt>
          <c:dPt>
            <c:idx val="3"/>
            <c:spPr>
              <a:pattFill prst="pct20">
                <a:fgClr>
                  <a:schemeClr val="tx1">
                    <a:lumMod val="85000"/>
                    <a:lumOff val="15000"/>
                  </a:schemeClr>
                </a:fgClr>
                <a:bgClr>
                  <a:schemeClr val="bg1"/>
                </a:bgClr>
              </a:pattFill>
            </c:spPr>
          </c:dPt>
          <c:dPt>
            <c:idx val="4"/>
            <c:spPr>
              <a:solidFill>
                <a:schemeClr val="bg1">
                  <a:lumMod val="65000"/>
                </a:schemeClr>
              </a:solidFill>
            </c:spPr>
          </c:dPt>
          <c:dPt>
            <c:idx val="5"/>
            <c:spPr>
              <a:pattFill prst="wdDnDiag">
                <a:fgClr>
                  <a:schemeClr val="tx1">
                    <a:lumMod val="50000"/>
                    <a:lumOff val="50000"/>
                  </a:schemeClr>
                </a:fgClr>
                <a:bgClr>
                  <a:schemeClr val="bg1"/>
                </a:bgClr>
              </a:pattFill>
            </c:spPr>
          </c:dPt>
          <c:dLbls>
            <c:dLbl>
              <c:idx val="0"/>
              <c:layout>
                <c:manualLayout>
                  <c:x val="-4.5367254894150791E-2"/>
                  <c:y val="0.65108225108225048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высокий уровень сформированности навыков ЗОЖ; 55%</a:t>
                    </a:r>
                  </a:p>
                </c:rich>
              </c:tx>
              <c:dLblPos val="outEnd"/>
            </c:dLbl>
            <c:dLbl>
              <c:idx val="1"/>
              <c:layout>
                <c:manualLayout>
                  <c:x val="-8.9274253871723212E-3"/>
                  <c:y val="0.63722916453625111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личностная ценность здоровья; 50%</a:t>
                    </a:r>
                  </a:p>
                </c:rich>
              </c:tx>
              <c:dLblPos val="outEnd"/>
            </c:dLbl>
            <c:dLbl>
              <c:idx val="2"/>
              <c:layout>
                <c:manualLayout>
                  <c:x val="1.8120416229590201E-2"/>
                  <c:y val="0.67532467532470852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соответствие распорядка дня требованиям ЗОЖ; 58%</a:t>
                    </a:r>
                  </a:p>
                </c:rich>
              </c:tx>
              <c:dLblPos val="outEnd"/>
            </c:dLbl>
            <c:dLbl>
              <c:idx val="3"/>
              <c:layout>
                <c:manualLayout>
                  <c:x val="3.9987411316878614E-2"/>
                  <c:y val="0.74530775052447462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регулярно занимаются своим здоровьем; 59%</a:t>
                    </a:r>
                  </a:p>
                </c:rich>
              </c:tx>
              <c:dLblPos val="outEnd"/>
            </c:dLbl>
            <c:dLbl>
              <c:idx val="4"/>
              <c:layout>
                <c:manualLayout>
                  <c:x val="1.4589212155030016E-2"/>
                  <c:y val="0.52807278714571959"/>
                </c:manualLayout>
              </c:layout>
              <c:tx>
                <c:rich>
                  <a:bodyPr/>
                  <a:lstStyle/>
                  <a:p>
                    <a:endParaRPr lang="ru-RU" dirty="0"/>
                  </a:p>
                  <a:p>
                    <a:r>
                      <a:rPr lang="ru-RU" dirty="0"/>
                      <a:t>занимаюсь физкультурой; 52%</a:t>
                    </a:r>
                  </a:p>
                </c:rich>
              </c:tx>
              <c:dLblPos val="outEnd"/>
            </c:dLbl>
            <c:dLbl>
              <c:idx val="5"/>
              <c:layout>
                <c:manualLayout>
                  <c:x val="2.1676337675330521E-2"/>
                  <c:y val="0.59220779220779252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занимаюсь спортом; 49%</a:t>
                    </a:r>
                  </a:p>
                </c:rich>
              </c:tx>
              <c:dLblPos val="outEnd"/>
            </c:dLbl>
            <c:spPr>
              <a:noFill/>
              <a:ln w="25414">
                <a:noFill/>
              </a:ln>
            </c:spPr>
            <c:txPr>
              <a:bodyPr/>
              <a:lstStyle/>
              <a:p>
                <a:pPr>
                  <a:defRPr baseline="0">
                    <a:latin typeface="Times New Roman" pitchFamily="18" charset="0"/>
                  </a:defRPr>
                </a:pPr>
                <a:endParaRPr lang="ru-RU"/>
              </a:p>
            </c:txPr>
            <c:dLblPos val="outEnd"/>
            <c:showSerName val="1"/>
          </c:dLbls>
          <c:cat>
            <c:strRef>
              <c:f>Лист1!$A$2:$A$7</c:f>
              <c:strCache>
                <c:ptCount val="6"/>
                <c:pt idx="0">
                  <c:v>высокий уровень сформированности навыков ЗОЖ</c:v>
                </c:pt>
                <c:pt idx="1">
                  <c:v>личностная ценность здоровья</c:v>
                </c:pt>
                <c:pt idx="2">
                  <c:v>соответствие распорядка дня требованиям ЗОЖ</c:v>
                </c:pt>
                <c:pt idx="3">
                  <c:v>регулярно занимаются своим здоровьем</c:v>
                </c:pt>
                <c:pt idx="4">
                  <c:v>занимаюсь физкультурой</c:v>
                </c:pt>
                <c:pt idx="5">
                  <c:v>занимаюсь спортом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55</c:v>
                </c:pt>
                <c:pt idx="1">
                  <c:v>50</c:v>
                </c:pt>
                <c:pt idx="2">
                  <c:v>58</c:v>
                </c:pt>
                <c:pt idx="3">
                  <c:v>59</c:v>
                </c:pt>
                <c:pt idx="4">
                  <c:v>52</c:v>
                </c:pt>
                <c:pt idx="5">
                  <c:v>49</c:v>
                </c:pt>
              </c:numCache>
            </c:numRef>
          </c:val>
        </c:ser>
        <c:gapWidth val="100"/>
        <c:axId val="77688832"/>
        <c:axId val="77690368"/>
      </c:barChart>
      <c:catAx>
        <c:axId val="77688832"/>
        <c:scaling>
          <c:orientation val="minMax"/>
        </c:scaling>
        <c:delete val="1"/>
        <c:axPos val="b"/>
        <c:tickLblPos val="none"/>
        <c:crossAx val="77690368"/>
        <c:crosses val="autoZero"/>
        <c:auto val="1"/>
        <c:lblAlgn val="ctr"/>
        <c:lblOffset val="100"/>
      </c:catAx>
      <c:valAx>
        <c:axId val="77690368"/>
        <c:scaling>
          <c:orientation val="minMax"/>
        </c:scaling>
        <c:axPos val="l"/>
        <c:majorGridlines/>
        <c:numFmt formatCode="General" sourceLinked="1"/>
        <c:tickLblPos val="nextTo"/>
        <c:crossAx val="77688832"/>
        <c:crosses val="autoZero"/>
        <c:crossBetween val="between"/>
      </c:valAx>
    </c:plotArea>
    <c:plotVisOnly val="1"/>
    <c:dispBlanksAs val="zero"/>
  </c:chart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sz="140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1" b="1" i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401" b="1" i="1" dirty="0" smtClean="0">
                <a:latin typeface="Times New Roman" pitchFamily="18" charset="0"/>
                <a:cs typeface="Times New Roman" pitchFamily="18" charset="0"/>
              </a:rPr>
              <a:t>ДОД</a:t>
            </a:r>
            <a:r>
              <a:rPr lang="ru-RU" sz="1401" b="1" i="1" baseline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1" b="1" i="1" baseline="0" dirty="0">
                <a:latin typeface="Times New Roman" pitchFamily="18" charset="0"/>
                <a:cs typeface="Times New Roman" pitchFamily="18" charset="0"/>
              </a:rPr>
              <a:t>гуманитарного </a:t>
            </a:r>
            <a:r>
              <a:rPr lang="ru-RU" sz="1401" b="1" i="1" baseline="0" dirty="0" smtClean="0">
                <a:latin typeface="Times New Roman" pitchFamily="18" charset="0"/>
                <a:cs typeface="Times New Roman" pitchFamily="18" charset="0"/>
              </a:rPr>
              <a:t>профиля</a:t>
            </a: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17056140259695532"/>
          <c:y val="2.8465672560161223E-3"/>
        </c:manualLayout>
      </c:layout>
      <c:spPr>
        <a:noFill/>
        <a:ln w="25414">
          <a:noFill/>
        </a:ln>
      </c:spPr>
    </c:title>
    <c:plotArea>
      <c:layout>
        <c:manualLayout>
          <c:layoutTarget val="inner"/>
          <c:xMode val="edge"/>
          <c:yMode val="edge"/>
          <c:x val="7.0407006415864684E-2"/>
          <c:y val="0.17946309902752025"/>
          <c:w val="0.90413003062119424"/>
          <c:h val="0.50601951351825702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учащиеся общеобразовательного учреждения</c:v>
                </c:pt>
              </c:strCache>
            </c:strRef>
          </c:tx>
          <c:dPt>
            <c:idx val="0"/>
            <c:spPr>
              <a:pattFill prst="ltVert">
                <a:fgClr>
                  <a:schemeClr val="tx1">
                    <a:lumMod val="65000"/>
                    <a:lumOff val="35000"/>
                  </a:schemeClr>
                </a:fgClr>
                <a:bgClr>
                  <a:schemeClr val="bg1"/>
                </a:bgClr>
              </a:pattFill>
            </c:spPr>
          </c:dPt>
          <c:dPt>
            <c:idx val="1"/>
            <c:spPr>
              <a:pattFill prst="ltHorz">
                <a:fgClr>
                  <a:schemeClr val="tx1">
                    <a:lumMod val="50000"/>
                    <a:lumOff val="50000"/>
                  </a:schemeClr>
                </a:fgClr>
                <a:bgClr>
                  <a:schemeClr val="bg1"/>
                </a:bgClr>
              </a:pattFill>
            </c:spPr>
          </c:dPt>
          <c:dPt>
            <c:idx val="2"/>
            <c:spPr>
              <a:solidFill>
                <a:schemeClr val="bg1">
                  <a:lumMod val="50000"/>
                </a:schemeClr>
              </a:solidFill>
            </c:spPr>
          </c:dPt>
          <c:dPt>
            <c:idx val="3"/>
            <c:spPr>
              <a:pattFill prst="pct20">
                <a:fgClr>
                  <a:schemeClr val="tx1">
                    <a:lumMod val="85000"/>
                    <a:lumOff val="15000"/>
                  </a:schemeClr>
                </a:fgClr>
                <a:bgClr>
                  <a:schemeClr val="bg1"/>
                </a:bgClr>
              </a:pattFill>
            </c:spPr>
          </c:dPt>
          <c:dPt>
            <c:idx val="4"/>
            <c:spPr>
              <a:solidFill>
                <a:schemeClr val="bg1">
                  <a:lumMod val="65000"/>
                </a:schemeClr>
              </a:solidFill>
            </c:spPr>
          </c:dPt>
          <c:dPt>
            <c:idx val="5"/>
            <c:spPr>
              <a:pattFill prst="wdDnDiag">
                <a:fgClr>
                  <a:schemeClr val="tx1">
                    <a:lumMod val="50000"/>
                    <a:lumOff val="50000"/>
                  </a:schemeClr>
                </a:fgClr>
                <a:bgClr>
                  <a:schemeClr val="bg1"/>
                </a:bgClr>
              </a:pattFill>
            </c:spPr>
          </c:dPt>
          <c:dLbls>
            <c:dLbl>
              <c:idx val="0"/>
              <c:layout>
                <c:manualLayout>
                  <c:x val="-4.779407476026281E-2"/>
                  <c:y val="0.65920325795574564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высокий уровень сформированности навыков ЗОЖ; 43%</a:t>
                    </a:r>
                  </a:p>
                </c:rich>
              </c:tx>
              <c:dLblPos val="outEnd"/>
            </c:dLbl>
            <c:dLbl>
              <c:idx val="1"/>
              <c:layout>
                <c:manualLayout>
                  <c:x val="-9.2592592592597861E-3"/>
                  <c:y val="0.57548125633232061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личностная ценность здоровья; </a:t>
                    </a:r>
                  </a:p>
                  <a:p>
                    <a:r>
                      <a:rPr lang="ru-RU"/>
                      <a:t>35%</a:t>
                    </a:r>
                  </a:p>
                </c:rich>
              </c:tx>
              <c:dLblPos val="outEnd"/>
            </c:dLbl>
            <c:dLbl>
              <c:idx val="2"/>
              <c:layout>
                <c:manualLayout>
                  <c:x val="-2.3148148148148147E-3"/>
                  <c:y val="0.63221884498480263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соответствие распорядка дня требованиям ЗОЖ; </a:t>
                    </a:r>
                  </a:p>
                  <a:p>
                    <a:r>
                      <a:rPr lang="ru-RU"/>
                      <a:t>35%</a:t>
                    </a:r>
                  </a:p>
                </c:rich>
              </c:tx>
              <c:dLblPos val="outEnd"/>
            </c:dLbl>
            <c:dLbl>
              <c:idx val="3"/>
              <c:layout>
                <c:manualLayout>
                  <c:x val="1.8790935446794641E-2"/>
                  <c:y val="0.50737841043890863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регулярно занимаются своим здоровьем; </a:t>
                    </a:r>
                  </a:p>
                  <a:p>
                    <a:r>
                      <a:rPr lang="ru-RU"/>
                      <a:t>24%</a:t>
                    </a:r>
                  </a:p>
                </c:rich>
              </c:tx>
              <c:dLblPos val="outEnd"/>
            </c:dLbl>
            <c:dLbl>
              <c:idx val="4"/>
              <c:layout>
                <c:manualLayout>
                  <c:x val="4.3845401677731474E-2"/>
                  <c:y val="0.46151558457328068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занимаются физкультурой ; </a:t>
                    </a:r>
                  </a:p>
                  <a:p>
                    <a:r>
                      <a:rPr lang="ru-RU"/>
                      <a:t>23%</a:t>
                    </a:r>
                  </a:p>
                </c:rich>
              </c:tx>
              <c:dLblPos val="outEnd"/>
            </c:dLbl>
            <c:dLbl>
              <c:idx val="5"/>
              <c:layout>
                <c:manualLayout>
                  <c:x val="1.2145347633784472E-2"/>
                  <c:y val="0.36662187257948747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занимаюсь спортом; </a:t>
                    </a:r>
                  </a:p>
                  <a:p>
                    <a:r>
                      <a:rPr lang="ru-RU" dirty="0"/>
                      <a:t>26%</a:t>
                    </a:r>
                  </a:p>
                </c:rich>
              </c:tx>
              <c:dLblPos val="outEnd"/>
            </c:dLbl>
            <c:spPr>
              <a:noFill/>
              <a:ln w="25414">
                <a:noFill/>
              </a:ln>
            </c:spPr>
            <c:txPr>
              <a:bodyPr/>
              <a:lstStyle/>
              <a:p>
                <a:pPr>
                  <a:defRPr baseline="0">
                    <a:latin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  <c:showCatName val="1"/>
          </c:dLbls>
          <c:cat>
            <c:strRef>
              <c:f>Лист1!$A$2:$A$7</c:f>
              <c:strCache>
                <c:ptCount val="6"/>
                <c:pt idx="0">
                  <c:v>высокий уровень сформированности навыков ЗОЖ</c:v>
                </c:pt>
                <c:pt idx="1">
                  <c:v>личностная ценность здоровья</c:v>
                </c:pt>
                <c:pt idx="2">
                  <c:v>соответствие распорядка дня требованиям ЗОЖ</c:v>
                </c:pt>
                <c:pt idx="3">
                  <c:v>регулярно занимаются своим здоровьем</c:v>
                </c:pt>
                <c:pt idx="4">
                  <c:v>занимаются физкультурой </c:v>
                </c:pt>
                <c:pt idx="5">
                  <c:v>занимаюсь спортом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43</c:v>
                </c:pt>
                <c:pt idx="1">
                  <c:v>35</c:v>
                </c:pt>
                <c:pt idx="2">
                  <c:v>35</c:v>
                </c:pt>
                <c:pt idx="3">
                  <c:v>24</c:v>
                </c:pt>
                <c:pt idx="4">
                  <c:v>23</c:v>
                </c:pt>
                <c:pt idx="5">
                  <c:v>26</c:v>
                </c:pt>
              </c:numCache>
            </c:numRef>
          </c:val>
        </c:ser>
        <c:gapWidth val="100"/>
        <c:axId val="77606272"/>
        <c:axId val="77636736"/>
      </c:barChart>
      <c:catAx>
        <c:axId val="77606272"/>
        <c:scaling>
          <c:orientation val="minMax"/>
        </c:scaling>
        <c:delete val="1"/>
        <c:axPos val="b"/>
        <c:tickLblPos val="none"/>
        <c:crossAx val="77636736"/>
        <c:crosses val="autoZero"/>
        <c:auto val="1"/>
        <c:lblAlgn val="ctr"/>
        <c:lblOffset val="100"/>
      </c:catAx>
      <c:valAx>
        <c:axId val="77636736"/>
        <c:scaling>
          <c:orientation val="minMax"/>
        </c:scaling>
        <c:axPos val="l"/>
        <c:majorGridlines/>
        <c:numFmt formatCode="General" sourceLinked="1"/>
        <c:tickLblPos val="nextTo"/>
        <c:crossAx val="77606272"/>
        <c:crosses val="autoZero"/>
        <c:crossBetween val="between"/>
      </c:valAx>
    </c:plotArea>
    <c:plotVisOnly val="1"/>
    <c:dispBlanksAs val="zero"/>
  </c:chart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благополучная семья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</c:spPr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разрешение проблем</c:v>
                </c:pt>
                <c:pt idx="1">
                  <c:v>поиск социальной поддержки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83</c:v>
                </c:pt>
                <c:pt idx="1">
                  <c:v>19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социально-незащищенная семья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</c:spPr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разрешение проблем</c:v>
                </c:pt>
                <c:pt idx="1">
                  <c:v>поиск социальной поддержки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42</c:v>
                </c:pt>
                <c:pt idx="1">
                  <c:v>58</c:v>
                </c:pt>
              </c:numCache>
            </c:numRef>
          </c:val>
        </c:ser>
        <c:axId val="79360000"/>
        <c:axId val="79362304"/>
      </c:barChart>
      <c:catAx>
        <c:axId val="79360000"/>
        <c:scaling>
          <c:orientation val="minMax"/>
        </c:scaling>
        <c:axPos val="b"/>
        <c:tickLblPos val="nextTo"/>
        <c:crossAx val="79362304"/>
        <c:crosses val="autoZero"/>
        <c:auto val="1"/>
        <c:lblAlgn val="ctr"/>
        <c:lblOffset val="100"/>
      </c:catAx>
      <c:valAx>
        <c:axId val="79362304"/>
        <c:scaling>
          <c:orientation val="minMax"/>
        </c:scaling>
        <c:axPos val="l"/>
        <c:majorGridlines/>
        <c:numFmt formatCode="General" sourceLinked="1"/>
        <c:tickLblPos val="nextTo"/>
        <c:crossAx val="79360000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благополучная семья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</c:spPr>
          <c:dLbls>
            <c:showVal val="1"/>
          </c:dLbls>
          <c:cat>
            <c:strRef>
              <c:f>Лист1!$A$2:$A$7</c:f>
              <c:strCache>
                <c:ptCount val="6"/>
                <c:pt idx="0">
                  <c:v>общительность</c:v>
                </c:pt>
                <c:pt idx="1">
                  <c:v>эмоциональная устойчивость</c:v>
                </c:pt>
                <c:pt idx="2">
                  <c:v>беспечность </c:v>
                </c:pt>
                <c:pt idx="3">
                  <c:v>эмоциональная чувствительность</c:v>
                </c:pt>
                <c:pt idx="4">
                  <c:v>смелость в социальных контактах</c:v>
                </c:pt>
                <c:pt idx="5">
                  <c:v>напряженность 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50</c:v>
                </c:pt>
                <c:pt idx="1">
                  <c:v>9</c:v>
                </c:pt>
                <c:pt idx="2">
                  <c:v>33</c:v>
                </c:pt>
                <c:pt idx="3">
                  <c:v>16</c:v>
                </c:pt>
                <c:pt idx="4">
                  <c:v>16</c:v>
                </c:pt>
                <c:pt idx="5">
                  <c:v>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социально-незащищенная семья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</c:spPr>
          <c:dLbls>
            <c:showVal val="1"/>
          </c:dLbls>
          <c:cat>
            <c:strRef>
              <c:f>Лист1!$A$2:$A$7</c:f>
              <c:strCache>
                <c:ptCount val="6"/>
                <c:pt idx="0">
                  <c:v>общительность</c:v>
                </c:pt>
                <c:pt idx="1">
                  <c:v>эмоциональная устойчивость</c:v>
                </c:pt>
                <c:pt idx="2">
                  <c:v>беспечность </c:v>
                </c:pt>
                <c:pt idx="3">
                  <c:v>эмоциональная чувствительность</c:v>
                </c:pt>
                <c:pt idx="4">
                  <c:v>смелость в социальных контактах</c:v>
                </c:pt>
                <c:pt idx="5">
                  <c:v>напряженность 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16</c:v>
                </c:pt>
                <c:pt idx="1">
                  <c:v>7</c:v>
                </c:pt>
                <c:pt idx="2">
                  <c:v>16</c:v>
                </c:pt>
                <c:pt idx="3">
                  <c:v>16</c:v>
                </c:pt>
                <c:pt idx="4">
                  <c:v>33</c:v>
                </c:pt>
                <c:pt idx="5">
                  <c:v>28</c:v>
                </c:pt>
              </c:numCache>
            </c:numRef>
          </c:val>
        </c:ser>
        <c:axId val="83625088"/>
        <c:axId val="83626624"/>
      </c:barChart>
      <c:catAx>
        <c:axId val="83625088"/>
        <c:scaling>
          <c:orientation val="minMax"/>
        </c:scaling>
        <c:axPos val="b"/>
        <c:tickLblPos val="nextTo"/>
        <c:crossAx val="83626624"/>
        <c:crosses val="autoZero"/>
        <c:auto val="1"/>
        <c:lblAlgn val="ctr"/>
        <c:lblOffset val="100"/>
      </c:catAx>
      <c:valAx>
        <c:axId val="83626624"/>
        <c:scaling>
          <c:orientation val="minMax"/>
        </c:scaling>
        <c:axPos val="l"/>
        <c:majorGridlines/>
        <c:numFmt formatCode="General" sourceLinked="1"/>
        <c:tickLblPos val="nextTo"/>
        <c:crossAx val="83625088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благополучная семья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высокий уровень агрессии</c:v>
                </c:pt>
                <c:pt idx="1">
                  <c:v>средний уровень агресии</c:v>
                </c:pt>
                <c:pt idx="2">
                  <c:v>низкий уровень агрессии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16</c:v>
                </c:pt>
                <c:pt idx="2">
                  <c:v>83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социально-незащищенная семья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высокий уровень агрессии</c:v>
                </c:pt>
                <c:pt idx="1">
                  <c:v>средний уровень агресии</c:v>
                </c:pt>
                <c:pt idx="2">
                  <c:v>низкий уровень агрессии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66</c:v>
                </c:pt>
                <c:pt idx="1">
                  <c:v>33</c:v>
                </c:pt>
                <c:pt idx="2">
                  <c:v>0</c:v>
                </c:pt>
              </c:numCache>
            </c:numRef>
          </c:val>
        </c:ser>
        <c:axId val="83647872"/>
        <c:axId val="83653760"/>
      </c:barChart>
      <c:catAx>
        <c:axId val="83647872"/>
        <c:scaling>
          <c:orientation val="minMax"/>
        </c:scaling>
        <c:axPos val="b"/>
        <c:tickLblPos val="nextTo"/>
        <c:crossAx val="83653760"/>
        <c:crosses val="autoZero"/>
        <c:auto val="1"/>
        <c:lblAlgn val="ctr"/>
        <c:lblOffset val="100"/>
      </c:catAx>
      <c:valAx>
        <c:axId val="83653760"/>
        <c:scaling>
          <c:orientation val="minMax"/>
        </c:scaling>
        <c:axPos val="l"/>
        <c:majorGridlines/>
        <c:numFmt formatCode="General" sourceLinked="1"/>
        <c:tickLblPos val="nextTo"/>
        <c:crossAx val="83647872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благополучная семья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высокий уровень познавательной мотивации</c:v>
                </c:pt>
                <c:pt idx="1">
                  <c:v>высокий уровень мотивации достижения</c:v>
                </c:pt>
                <c:pt idx="2">
                  <c:v>высокий уровень общей мотивации к учению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65</c:v>
                </c:pt>
                <c:pt idx="1">
                  <c:v>70</c:v>
                </c:pt>
                <c:pt idx="2">
                  <c:v>60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социально-незащищенная семья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высокий уровень познавательной мотивации</c:v>
                </c:pt>
                <c:pt idx="1">
                  <c:v>высокий уровень мотивации достижения</c:v>
                </c:pt>
                <c:pt idx="2">
                  <c:v>высокий уровень общей мотивации к учению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55</c:v>
                </c:pt>
                <c:pt idx="1">
                  <c:v>40</c:v>
                </c:pt>
                <c:pt idx="2">
                  <c:v>25</c:v>
                </c:pt>
              </c:numCache>
            </c:numRef>
          </c:val>
        </c:ser>
        <c:axId val="84040320"/>
        <c:axId val="84054400"/>
      </c:barChart>
      <c:catAx>
        <c:axId val="84040320"/>
        <c:scaling>
          <c:orientation val="minMax"/>
        </c:scaling>
        <c:axPos val="b"/>
        <c:tickLblPos val="nextTo"/>
        <c:crossAx val="84054400"/>
        <c:crosses val="autoZero"/>
        <c:auto val="1"/>
        <c:lblAlgn val="ctr"/>
        <c:lblOffset val="100"/>
      </c:catAx>
      <c:valAx>
        <c:axId val="84054400"/>
        <c:scaling>
          <c:orientation val="minMax"/>
        </c:scaling>
        <c:axPos val="l"/>
        <c:majorGridlines/>
        <c:numFmt formatCode="General" sourceLinked="1"/>
        <c:tickLblPos val="nextTo"/>
        <c:crossAx val="84040320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8.9266055563332516E-2"/>
          <c:y val="8.2230128673862563E-2"/>
          <c:w val="0.5789324714920141"/>
          <c:h val="0.7440902463012915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благополучная семья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</c:spPr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занимающиеся в ОДО</c:v>
                </c:pt>
                <c:pt idx="1">
                  <c:v>не занимающиеся в ОДО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70</c:v>
                </c:pt>
                <c:pt idx="1">
                  <c:v>60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социально-незащищенная семья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</c:spPr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занимающиеся в ОДО</c:v>
                </c:pt>
                <c:pt idx="1">
                  <c:v>не занимающиеся в ОДО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45</c:v>
                </c:pt>
                <c:pt idx="1">
                  <c:v>18</c:v>
                </c:pt>
              </c:numCache>
            </c:numRef>
          </c:val>
        </c:ser>
        <c:axId val="83952768"/>
        <c:axId val="83954304"/>
      </c:barChart>
      <c:catAx>
        <c:axId val="83952768"/>
        <c:scaling>
          <c:orientation val="minMax"/>
        </c:scaling>
        <c:axPos val="b"/>
        <c:tickLblPos val="nextTo"/>
        <c:crossAx val="83954304"/>
        <c:crosses val="autoZero"/>
        <c:auto val="1"/>
        <c:lblAlgn val="ctr"/>
        <c:lblOffset val="100"/>
      </c:catAx>
      <c:valAx>
        <c:axId val="83954304"/>
        <c:scaling>
          <c:orientation val="minMax"/>
        </c:scaling>
        <c:axPos val="l"/>
        <c:majorGridlines/>
        <c:numFmt formatCode="General" sourceLinked="1"/>
        <c:tickLblPos val="nextTo"/>
        <c:crossAx val="83952768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благополучная семья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</c:spPr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занимающиеся в ОДО</c:v>
                </c:pt>
                <c:pt idx="1">
                  <c:v>не занимающиеся в ОДО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25</c:v>
                </c:pt>
                <c:pt idx="1">
                  <c:v>35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социально-незащищенная семья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</c:spPr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занимающиеся в ОДО</c:v>
                </c:pt>
                <c:pt idx="1">
                  <c:v>не занимающиеся в ОДО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68</c:v>
                </c:pt>
                <c:pt idx="1">
                  <c:v>75</c:v>
                </c:pt>
              </c:numCache>
            </c:numRef>
          </c:val>
        </c:ser>
        <c:axId val="83975552"/>
        <c:axId val="83985536"/>
      </c:barChart>
      <c:catAx>
        <c:axId val="83975552"/>
        <c:scaling>
          <c:orientation val="minMax"/>
        </c:scaling>
        <c:axPos val="b"/>
        <c:tickLblPos val="nextTo"/>
        <c:crossAx val="83985536"/>
        <c:crosses val="autoZero"/>
        <c:auto val="1"/>
        <c:lblAlgn val="ctr"/>
        <c:lblOffset val="100"/>
      </c:catAx>
      <c:valAx>
        <c:axId val="83985536"/>
        <c:scaling>
          <c:orientation val="minMax"/>
        </c:scaling>
        <c:axPos val="l"/>
        <c:majorGridlines/>
        <c:numFmt formatCode="General" sourceLinked="1"/>
        <c:tickLblPos val="nextTo"/>
        <c:crossAx val="83975552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занимающиеся в ОДО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</c:spPr>
          <c:dLbls>
            <c:showVal val="1"/>
          </c:dLbls>
          <c:cat>
            <c:strRef>
              <c:f>Лист1!$A$2:$A$5</c:f>
              <c:strCache>
                <c:ptCount val="4"/>
                <c:pt idx="0">
                  <c:v>общительность</c:v>
                </c:pt>
                <c:pt idx="1">
                  <c:v>смелость в социальных контактах</c:v>
                </c:pt>
                <c:pt idx="2">
                  <c:v>напряженность </c:v>
                </c:pt>
                <c:pt idx="3">
                  <c:v>эмоциональная чувствительность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65</c:v>
                </c:pt>
                <c:pt idx="1">
                  <c:v>30</c:v>
                </c:pt>
                <c:pt idx="2">
                  <c:v>35</c:v>
                </c:pt>
                <c:pt idx="3">
                  <c:v>40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 занимающиеся в ОДО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</c:spPr>
          <c:dLbls>
            <c:showVal val="1"/>
          </c:dLbls>
          <c:cat>
            <c:strRef>
              <c:f>Лист1!$A$2:$A$5</c:f>
              <c:strCache>
                <c:ptCount val="4"/>
                <c:pt idx="0">
                  <c:v>общительность</c:v>
                </c:pt>
                <c:pt idx="1">
                  <c:v>смелость в социальных контактах</c:v>
                </c:pt>
                <c:pt idx="2">
                  <c:v>напряженность </c:v>
                </c:pt>
                <c:pt idx="3">
                  <c:v>эмоциональная чувствительность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16</c:v>
                </c:pt>
                <c:pt idx="1">
                  <c:v>62</c:v>
                </c:pt>
                <c:pt idx="2">
                  <c:v>60</c:v>
                </c:pt>
                <c:pt idx="3">
                  <c:v>25</c:v>
                </c:pt>
              </c:numCache>
            </c:numRef>
          </c:val>
        </c:ser>
        <c:axId val="84113664"/>
        <c:axId val="84123648"/>
      </c:barChart>
      <c:catAx>
        <c:axId val="84113664"/>
        <c:scaling>
          <c:orientation val="minMax"/>
        </c:scaling>
        <c:axPos val="b"/>
        <c:tickLblPos val="nextTo"/>
        <c:crossAx val="84123648"/>
        <c:crosses val="autoZero"/>
        <c:auto val="1"/>
        <c:lblAlgn val="ctr"/>
        <c:lblOffset val="100"/>
      </c:catAx>
      <c:valAx>
        <c:axId val="84123648"/>
        <c:scaling>
          <c:orientation val="minMax"/>
        </c:scaling>
        <c:axPos val="l"/>
        <c:majorGridlines/>
        <c:numFmt formatCode="General" sourceLinked="1"/>
        <c:tickLblPos val="nextTo"/>
        <c:crossAx val="84113664"/>
        <c:crosses val="autoZero"/>
        <c:crossBetween val="between"/>
      </c:valAx>
    </c:plotArea>
    <c:legend>
      <c:legendPos val="r"/>
    </c:legend>
    <c:plotVisOnly val="1"/>
  </c:chart>
  <c:externalData r:id="rId1"/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не занимающиеся в ОДО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c:spPr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высокий уровень мотивации детей из благополучных семей</c:v>
                </c:pt>
                <c:pt idx="1">
                  <c:v>высокий уровень мотивации детей из социально-незащищенной категории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66</c:v>
                </c:pt>
                <c:pt idx="1">
                  <c:v>45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занимающиеся в ОДО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</c:spPr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высокий уровень мотивации детей из благополучных семей</c:v>
                </c:pt>
                <c:pt idx="1">
                  <c:v>высокий уровень мотивации детей из социально-незащищенной категории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55</c:v>
                </c:pt>
                <c:pt idx="1">
                  <c:v>33</c:v>
                </c:pt>
              </c:numCache>
            </c:numRef>
          </c:val>
        </c:ser>
        <c:axId val="84166528"/>
        <c:axId val="84168064"/>
      </c:barChart>
      <c:catAx>
        <c:axId val="84166528"/>
        <c:scaling>
          <c:orientation val="minMax"/>
        </c:scaling>
        <c:axPos val="b"/>
        <c:tickLblPos val="nextTo"/>
        <c:crossAx val="84168064"/>
        <c:crosses val="autoZero"/>
        <c:auto val="1"/>
        <c:lblAlgn val="ctr"/>
        <c:lblOffset val="100"/>
      </c:catAx>
      <c:valAx>
        <c:axId val="84168064"/>
        <c:scaling>
          <c:orientation val="minMax"/>
        </c:scaling>
        <c:axPos val="l"/>
        <c:majorGridlines/>
        <c:numFmt formatCode="General" sourceLinked="1"/>
        <c:tickLblPos val="nextTo"/>
        <c:crossAx val="841665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9948381452318507"/>
          <c:y val="0.44814971520533475"/>
          <c:w val="0.19125692621755602"/>
          <c:h val="0.16391520190302633"/>
        </c:manualLayout>
      </c:layout>
    </c:legend>
    <c:plotVisOnly val="1"/>
  </c:chart>
  <c:externalData r:id="rId1"/>
</c:chartSpac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0.0101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8229600" cy="45719"/>
        </a:xfrm>
        <a:prstGeom xmlns:a="http://schemas.openxmlformats.org/drawingml/2006/main" prst="rect">
          <a:avLst/>
        </a:prstGeom>
      </cdr:spPr>
    </cdr:pic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onlinetestpad.com/ru-ru/TestView/Diagnostika-emocionalnykh-barerov-v-mezhlichnostnom-obshhenii-V-V-Bojko-1252/Default.aspx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00042"/>
            <a:ext cx="7772400" cy="3100409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Формирование основ культуры здоровья обучающихся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4143380"/>
            <a:ext cx="4429156" cy="2143140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ru-RU" b="1" dirty="0" smtClean="0">
                <a:solidFill>
                  <a:schemeClr val="tx1"/>
                </a:solidFill>
              </a:rPr>
              <a:t>Галынская Е.Н</a:t>
            </a:r>
            <a:r>
              <a:rPr lang="ru-RU" dirty="0" smtClean="0">
                <a:solidFill>
                  <a:schemeClr val="tx1"/>
                </a:solidFill>
              </a:rPr>
              <a:t>., 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</a:rPr>
              <a:t>КПН, Почетный работник СПО, 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</a:rPr>
              <a:t>преподаватель Мариинского педагогического колледжа им. императрицы Марии Александровны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>Формирование основ культуры здоровья школьников в ОДОД </a:t>
            </a:r>
            <a:r>
              <a:rPr lang="ru-RU" sz="3600" dirty="0" smtClean="0"/>
              <a:t>предполагает 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14422"/>
            <a:ext cx="9001156" cy="535785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i="1" dirty="0" smtClean="0"/>
              <a:t>создание таких педагогических условий, которые способствуют </a:t>
            </a:r>
          </a:p>
          <a:p>
            <a:pPr>
              <a:buFont typeface="Wingdings" pitchFamily="2" charset="2"/>
              <a:buChar char="v"/>
            </a:pPr>
            <a:r>
              <a:rPr lang="ru-RU" sz="3400" dirty="0" smtClean="0"/>
              <a:t>развитию  психологических, физиологических и социальных качеств, </a:t>
            </a:r>
          </a:p>
          <a:p>
            <a:pPr>
              <a:buFont typeface="Wingdings" pitchFamily="2" charset="2"/>
              <a:buChar char="v"/>
            </a:pPr>
            <a:r>
              <a:rPr lang="ru-RU" sz="3400" dirty="0" smtClean="0"/>
              <a:t>выполнению учебных, общественных и бытовых функций индивида, </a:t>
            </a:r>
          </a:p>
          <a:p>
            <a:pPr>
              <a:buFont typeface="Wingdings" pitchFamily="2" charset="2"/>
              <a:buChar char="v"/>
            </a:pPr>
            <a:r>
              <a:rPr lang="ru-RU" sz="3400" dirty="0" smtClean="0"/>
              <a:t>позволяют ориентировать личность в направлении повышения психосоматической устойчивости к </a:t>
            </a:r>
            <a:r>
              <a:rPr lang="ru-RU" sz="3400" dirty="0" err="1" smtClean="0"/>
              <a:t>стрессорным</a:t>
            </a:r>
            <a:r>
              <a:rPr lang="ru-RU" sz="3400" dirty="0" smtClean="0"/>
              <a:t> воздействиям, </a:t>
            </a:r>
          </a:p>
          <a:p>
            <a:pPr>
              <a:buFont typeface="Wingdings" pitchFamily="2" charset="2"/>
              <a:buChar char="v"/>
            </a:pPr>
            <a:r>
              <a:rPr lang="ru-RU" sz="3400" dirty="0" smtClean="0"/>
              <a:t>сохранению и укреплению индивидуального и общественного здоровья обучающихся за счет поддержания:</a:t>
            </a:r>
          </a:p>
          <a:p>
            <a:pPr>
              <a:buNone/>
            </a:pPr>
            <a:r>
              <a:rPr lang="ru-RU" sz="3400" dirty="0" smtClean="0"/>
              <a:t>                  - рационального  режима дня, </a:t>
            </a:r>
          </a:p>
          <a:p>
            <a:pPr>
              <a:buNone/>
            </a:pPr>
            <a:r>
              <a:rPr lang="ru-RU" sz="3400" dirty="0" smtClean="0"/>
              <a:t>                  - питания, </a:t>
            </a:r>
          </a:p>
          <a:p>
            <a:pPr>
              <a:buNone/>
            </a:pPr>
            <a:r>
              <a:rPr lang="ru-RU" sz="3400" dirty="0" smtClean="0"/>
              <a:t>                  - двигательной активности, </a:t>
            </a:r>
          </a:p>
          <a:p>
            <a:pPr>
              <a:buNone/>
            </a:pPr>
            <a:r>
              <a:rPr lang="ru-RU" sz="3400" dirty="0" smtClean="0"/>
              <a:t>                  - отказа от вредных привычек, </a:t>
            </a:r>
          </a:p>
          <a:p>
            <a:pPr>
              <a:buNone/>
            </a:pPr>
            <a:r>
              <a:rPr lang="ru-RU" sz="3400" dirty="0" smtClean="0"/>
              <a:t>                  - социально-психологического благополучия, </a:t>
            </a:r>
          </a:p>
          <a:p>
            <a:pPr>
              <a:buNone/>
            </a:pPr>
            <a:r>
              <a:rPr lang="ru-RU" sz="3400" dirty="0" smtClean="0"/>
              <a:t>                  - комфортности в общении и др.</a:t>
            </a:r>
            <a:endParaRPr lang="ru-RU" sz="3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ДИАГНОСТИЧЕСКИЙ ИНСТРУМЕНТАРИЙ 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857232"/>
            <a:ext cx="8858312" cy="578647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«Ценностные ориентации» М. </a:t>
            </a:r>
            <a:r>
              <a:rPr lang="ru-RU" dirty="0" err="1" smtClean="0"/>
              <a:t>Рокич</a:t>
            </a:r>
            <a:r>
              <a:rPr lang="ru-RU" dirty="0" smtClean="0"/>
              <a:t>; </a:t>
            </a:r>
          </a:p>
          <a:p>
            <a:pPr lvl="0"/>
            <a:r>
              <a:rPr lang="ru-RU" dirty="0" smtClean="0"/>
              <a:t>«Адаптивность»; </a:t>
            </a:r>
          </a:p>
          <a:p>
            <a:pPr lvl="0"/>
            <a:r>
              <a:rPr lang="ru-RU" dirty="0" smtClean="0"/>
              <a:t>тест Немчина и Тейлора «Как определить у себя вероятность и степень развития стресса»; </a:t>
            </a:r>
          </a:p>
          <a:p>
            <a:pPr lvl="0"/>
            <a:r>
              <a:rPr lang="ru-RU" dirty="0" err="1" smtClean="0"/>
              <a:t>Вайнер</a:t>
            </a:r>
            <a:r>
              <a:rPr lang="ru-RU" dirty="0" smtClean="0"/>
              <a:t> Э.Н., Волынская Е.В. «Самооценка уровня здоровья учащимися 5-8 классов»; </a:t>
            </a:r>
          </a:p>
          <a:p>
            <a:pPr lvl="0"/>
            <a:r>
              <a:rPr lang="ru-RU" dirty="0" smtClean="0"/>
              <a:t>анкета«Здоровый образ жизни» М.М. Безруких, </a:t>
            </a:r>
          </a:p>
          <a:p>
            <a:pPr lvl="0"/>
            <a:r>
              <a:rPr lang="ru-RU" dirty="0" smtClean="0"/>
              <a:t>методика диагностики уровня  школьной  тревожности  </a:t>
            </a:r>
            <a:r>
              <a:rPr lang="ru-RU" dirty="0" err="1" smtClean="0"/>
              <a:t>Филлипса</a:t>
            </a:r>
            <a:r>
              <a:rPr lang="ru-RU" dirty="0" smtClean="0"/>
              <a:t>;</a:t>
            </a:r>
          </a:p>
          <a:p>
            <a:pPr lvl="0"/>
            <a:r>
              <a:rPr lang="ru-RU" dirty="0" smtClean="0"/>
              <a:t>методика диагностики доминирующей стратегии психологической защиты в общении  (Л.И. </a:t>
            </a:r>
            <a:r>
              <a:rPr lang="ru-RU" dirty="0" err="1" smtClean="0"/>
              <a:t>Черышева</a:t>
            </a:r>
            <a:r>
              <a:rPr lang="ru-RU" dirty="0" smtClean="0"/>
              <a:t>); </a:t>
            </a:r>
          </a:p>
          <a:p>
            <a:pPr lvl="0"/>
            <a:r>
              <a:rPr lang="ru-RU" dirty="0" smtClean="0"/>
              <a:t>«</a:t>
            </a:r>
            <a:r>
              <a:rPr lang="ru-RU" u="sng" dirty="0" smtClean="0">
                <a:hlinkClick r:id="rId2"/>
              </a:rPr>
              <a:t>Диагностика эмоциональных барьеров в межличностном общении» (В. В. Бойко)</a:t>
            </a:r>
            <a:r>
              <a:rPr lang="ru-RU" u="sng" dirty="0" smtClean="0"/>
              <a:t>; </a:t>
            </a:r>
          </a:p>
          <a:p>
            <a:pPr lvl="0"/>
            <a:r>
              <a:rPr lang="ru-RU" dirty="0" smtClean="0"/>
              <a:t>тест межличностных отношений (</a:t>
            </a:r>
            <a:r>
              <a:rPr lang="ru-RU" dirty="0" err="1" smtClean="0"/>
              <a:t>Лири</a:t>
            </a:r>
            <a:r>
              <a:rPr lang="ru-RU" dirty="0" smtClean="0"/>
              <a:t>).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Показатели поведенческой сферы культуры здоровья  у обучающихся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929330"/>
            <a:ext cx="8229600" cy="196833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4"/>
          <p:cNvGraphicFramePr/>
          <p:nvPr/>
        </p:nvGraphicFramePr>
        <p:xfrm>
          <a:off x="142844" y="1357298"/>
          <a:ext cx="4286280" cy="47863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/>
          <p:nvPr/>
        </p:nvGraphicFramePr>
        <p:xfrm>
          <a:off x="4500562" y="1357298"/>
          <a:ext cx="4357717" cy="47863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78581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Показатели когнитивной сферы культуры здоровья у школьников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000768"/>
            <a:ext cx="8229600" cy="125395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2"/>
          <p:cNvGraphicFramePr/>
          <p:nvPr/>
        </p:nvGraphicFramePr>
        <p:xfrm>
          <a:off x="214282" y="1214422"/>
          <a:ext cx="4143404" cy="4929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Объект 3"/>
          <p:cNvGraphicFramePr/>
          <p:nvPr/>
        </p:nvGraphicFramePr>
        <p:xfrm>
          <a:off x="4429124" y="1285860"/>
          <a:ext cx="4357718" cy="4857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214290"/>
            <a:ext cx="8229600" cy="6034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42852"/>
            <a:ext cx="4786314" cy="657229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Для учащихся ОДОД </a:t>
            </a:r>
            <a:r>
              <a:rPr lang="ru-RU" b="1" dirty="0" smtClean="0"/>
              <a:t>гуманитарного профиля </a:t>
            </a:r>
            <a:r>
              <a:rPr lang="ru-RU" dirty="0" smtClean="0"/>
              <a:t>необходимо:</a:t>
            </a:r>
          </a:p>
          <a:p>
            <a:r>
              <a:rPr lang="ru-RU" dirty="0" smtClean="0"/>
              <a:t>формировать научную грамотность</a:t>
            </a:r>
          </a:p>
          <a:p>
            <a:r>
              <a:rPr lang="ru-RU" dirty="0" smtClean="0"/>
              <a:t>ответственное отношение к здоровью</a:t>
            </a:r>
          </a:p>
          <a:p>
            <a:r>
              <a:rPr lang="ru-RU" dirty="0" smtClean="0"/>
              <a:t>ввести формы и методы  </a:t>
            </a:r>
            <a:r>
              <a:rPr lang="ru-RU" i="1" dirty="0" smtClean="0"/>
              <a:t>профилактической деятельности</a:t>
            </a:r>
            <a:r>
              <a:rPr lang="ru-RU" dirty="0" smtClean="0"/>
              <a:t>, направленной на развитие</a:t>
            </a:r>
          </a:p>
          <a:p>
            <a:pPr>
              <a:buNone/>
            </a:pPr>
            <a:r>
              <a:rPr lang="ru-RU" dirty="0" smtClean="0"/>
              <a:t>стрессоустойчивости, </a:t>
            </a:r>
          </a:p>
          <a:p>
            <a:pPr>
              <a:buNone/>
            </a:pPr>
            <a:r>
              <a:rPr lang="ru-RU" dirty="0" smtClean="0"/>
              <a:t>уменьшения тревожности </a:t>
            </a:r>
          </a:p>
          <a:p>
            <a:pPr>
              <a:buNone/>
            </a:pPr>
            <a:r>
              <a:rPr lang="ru-RU" dirty="0" smtClean="0"/>
              <a:t>страха перед трудностями у школьников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14876" y="142852"/>
            <a:ext cx="4429124" cy="5983311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Для учащихся </a:t>
            </a:r>
            <a:r>
              <a:rPr lang="ru-RU" b="1" dirty="0" smtClean="0"/>
              <a:t>спортивно-оздоровительного профиля</a:t>
            </a:r>
            <a:r>
              <a:rPr lang="ru-RU" dirty="0" smtClean="0"/>
              <a:t> необходимо</a:t>
            </a:r>
          </a:p>
          <a:p>
            <a:pPr>
              <a:buNone/>
            </a:pPr>
            <a:r>
              <a:rPr lang="ru-RU" dirty="0" smtClean="0"/>
              <a:t>внедрение:  </a:t>
            </a:r>
          </a:p>
          <a:p>
            <a:pPr>
              <a:buNone/>
            </a:pPr>
            <a:r>
              <a:rPr lang="ru-RU" i="1" dirty="0" smtClean="0"/>
              <a:t>социально-психологической работы для коррекции </a:t>
            </a:r>
          </a:p>
          <a:p>
            <a:r>
              <a:rPr lang="ru-RU" dirty="0" smtClean="0"/>
              <a:t>эмоциональных нарушений, </a:t>
            </a:r>
          </a:p>
          <a:p>
            <a:r>
              <a:rPr lang="ru-RU" dirty="0" smtClean="0"/>
              <a:t>развития эмоциональной и поведенческой </a:t>
            </a:r>
            <a:r>
              <a:rPr lang="ru-RU" dirty="0" err="1" smtClean="0"/>
              <a:t>саморегуляции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928694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>Социально-оздоровительная деятельность школьников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357298"/>
            <a:ext cx="9001156" cy="535785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Внедрение вариативной программы «Основы культуры здоровья учащихся организаций дополнительного образования детей»;</a:t>
            </a:r>
          </a:p>
          <a:p>
            <a:r>
              <a:rPr lang="ru-RU" dirty="0" smtClean="0"/>
              <a:t>Приобретение практического опыта во время прохождения УП и ПП студентов с элементами здоровьесбережения;</a:t>
            </a:r>
          </a:p>
          <a:p>
            <a:r>
              <a:rPr lang="ru-RU" dirty="0" smtClean="0"/>
              <a:t>Организация социально-корректирующей деятельности с обучающимися в ОДО в учебной и </a:t>
            </a:r>
            <a:r>
              <a:rPr lang="ru-RU" dirty="0" err="1" smtClean="0"/>
              <a:t>внеучебной</a:t>
            </a:r>
            <a:r>
              <a:rPr lang="ru-RU" dirty="0" smtClean="0"/>
              <a:t> деятельности </a:t>
            </a:r>
            <a:r>
              <a:rPr lang="ru-RU" sz="2400" dirty="0" smtClean="0"/>
              <a:t>(учебные занятия, дискуссии, агитбригады, тренинги, КТД, праздники, акции, конкурсы);</a:t>
            </a:r>
          </a:p>
          <a:p>
            <a:r>
              <a:rPr lang="ru-RU" dirty="0" smtClean="0"/>
              <a:t>Реализация форм здоровьесберегающей деятельности школьников в ОДО </a:t>
            </a:r>
            <a:r>
              <a:rPr lang="ru-RU" sz="2600" dirty="0" smtClean="0"/>
              <a:t>(</a:t>
            </a:r>
            <a:r>
              <a:rPr lang="ru-RU" sz="2600" dirty="0" err="1" smtClean="0"/>
              <a:t>флешмоб</a:t>
            </a:r>
            <a:r>
              <a:rPr lang="ru-RU" sz="2600" dirty="0" smtClean="0"/>
              <a:t>, ролевая игра, мозговой штурм, коммуникативная игра и др.).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Программа «Школа – адаптация – здоровье»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2844" y="1071546"/>
            <a:ext cx="4352956" cy="550072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3600" b="1" dirty="0" smtClean="0"/>
              <a:t>адаптивно-ресурсный</a:t>
            </a:r>
            <a:r>
              <a:rPr lang="ru-RU" sz="3100" dirty="0" smtClean="0"/>
              <a:t> </a:t>
            </a:r>
          </a:p>
          <a:p>
            <a:r>
              <a:rPr lang="ru-RU" dirty="0" smtClean="0"/>
              <a:t>тест </a:t>
            </a:r>
            <a:r>
              <a:rPr lang="ru-RU" dirty="0" err="1" smtClean="0"/>
              <a:t>Кеттела</a:t>
            </a:r>
            <a:r>
              <a:rPr lang="ru-RU" dirty="0" smtClean="0"/>
              <a:t> для подростков</a:t>
            </a:r>
          </a:p>
          <a:p>
            <a:r>
              <a:rPr lang="ru-RU" dirty="0" smtClean="0"/>
              <a:t>шкала социально-психологической адаптации</a:t>
            </a:r>
          </a:p>
          <a:p>
            <a:r>
              <a:rPr lang="ru-RU" dirty="0" smtClean="0"/>
              <a:t>исходный вегетативный тонус</a:t>
            </a:r>
          </a:p>
          <a:p>
            <a:r>
              <a:rPr lang="ru-RU" dirty="0" err="1" smtClean="0"/>
              <a:t>теппинг-тест</a:t>
            </a:r>
            <a:endParaRPr lang="ru-RU" dirty="0" smtClean="0"/>
          </a:p>
          <a:p>
            <a:r>
              <a:rPr lang="ru-RU" dirty="0" smtClean="0"/>
              <a:t>реакция на движущийся объект</a:t>
            </a:r>
          </a:p>
          <a:p>
            <a:r>
              <a:rPr lang="ru-RU" dirty="0" smtClean="0"/>
              <a:t>простая зрительно-моторная реакция</a:t>
            </a:r>
          </a:p>
          <a:p>
            <a:r>
              <a:rPr lang="ru-RU" dirty="0" smtClean="0"/>
              <a:t>кратковременная память</a:t>
            </a:r>
          </a:p>
          <a:p>
            <a:r>
              <a:rPr lang="ru-RU" dirty="0" smtClean="0"/>
              <a:t>образная память</a:t>
            </a:r>
          </a:p>
          <a:p>
            <a:r>
              <a:rPr lang="ru-RU" dirty="0" smtClean="0"/>
              <a:t>объем внимания</a:t>
            </a:r>
          </a:p>
          <a:p>
            <a:pPr>
              <a:buNone/>
            </a:pPr>
            <a:r>
              <a:rPr lang="ru-RU" sz="3600" b="1" dirty="0" smtClean="0"/>
              <a:t>эмоциональный</a:t>
            </a:r>
            <a:endParaRPr lang="ru-RU" sz="3600" dirty="0" smtClean="0"/>
          </a:p>
          <a:p>
            <a:r>
              <a:rPr lang="ru-RU" dirty="0" err="1" smtClean="0"/>
              <a:t>опросник</a:t>
            </a:r>
            <a:r>
              <a:rPr lang="ru-RU" dirty="0" smtClean="0"/>
              <a:t> Прихожан </a:t>
            </a:r>
          </a:p>
          <a:p>
            <a:r>
              <a:rPr lang="ru-RU" dirty="0" err="1" smtClean="0"/>
              <a:t>опросник</a:t>
            </a:r>
            <a:r>
              <a:rPr lang="ru-RU" dirty="0" smtClean="0"/>
              <a:t> </a:t>
            </a:r>
            <a:r>
              <a:rPr lang="ru-RU" dirty="0" err="1" smtClean="0"/>
              <a:t>Басса-Дарки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071546"/>
            <a:ext cx="4281518" cy="5054617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3600" b="1" dirty="0" smtClean="0"/>
              <a:t>мотивационный</a:t>
            </a:r>
            <a:endParaRPr lang="ru-RU" sz="3600" dirty="0" smtClean="0"/>
          </a:p>
          <a:p>
            <a:r>
              <a:rPr lang="ru-RU" dirty="0" smtClean="0"/>
              <a:t>мотивация учения</a:t>
            </a:r>
          </a:p>
          <a:p>
            <a:r>
              <a:rPr lang="ru-RU" dirty="0" smtClean="0"/>
              <a:t>отношение к двигательной активности</a:t>
            </a:r>
          </a:p>
          <a:p>
            <a:r>
              <a:rPr lang="ru-RU" dirty="0" smtClean="0"/>
              <a:t>оценка школьной мотивации</a:t>
            </a:r>
          </a:p>
          <a:p>
            <a:r>
              <a:rPr lang="ru-RU" dirty="0" smtClean="0"/>
              <a:t>мотивация учения старшеклассников </a:t>
            </a:r>
          </a:p>
          <a:p>
            <a:pPr>
              <a:buNone/>
            </a:pPr>
            <a:r>
              <a:rPr lang="ru-RU" sz="3600" b="1" dirty="0" smtClean="0"/>
              <a:t>когнитивный</a:t>
            </a:r>
            <a:endParaRPr lang="ru-RU" sz="3600" dirty="0" smtClean="0"/>
          </a:p>
          <a:p>
            <a:r>
              <a:rPr lang="ru-RU" dirty="0" smtClean="0"/>
              <a:t>знания о ЗОЖ</a:t>
            </a:r>
          </a:p>
          <a:p>
            <a:pPr>
              <a:buNone/>
            </a:pPr>
            <a:r>
              <a:rPr lang="ru-RU" sz="3600" b="1" dirty="0" err="1" smtClean="0"/>
              <a:t>деятельностный</a:t>
            </a:r>
            <a:r>
              <a:rPr lang="ru-RU" sz="3600" b="1" dirty="0" smtClean="0"/>
              <a:t>  </a:t>
            </a:r>
          </a:p>
          <a:p>
            <a:r>
              <a:rPr lang="ru-RU" dirty="0" err="1" smtClean="0"/>
              <a:t>копинг-стратегии</a:t>
            </a:r>
            <a:endParaRPr lang="ru-RU" dirty="0" smtClean="0"/>
          </a:p>
          <a:p>
            <a:r>
              <a:rPr lang="ru-RU" dirty="0" smtClean="0"/>
              <a:t>отношение к ЗОЖ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Цель исследования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выявление параметров социально-психологической адаптации обучающихся, посещающих и не посещающих ОДО. </a:t>
            </a:r>
          </a:p>
          <a:p>
            <a:r>
              <a:rPr lang="ru-RU" dirty="0" smtClean="0"/>
              <a:t>При исследовании рассматривалось также влияние семьи на социально-психологическую адаптацию обучающихся.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3600" b="1" dirty="0" smtClean="0"/>
              <a:t>Показатели преобладающей </a:t>
            </a:r>
            <a:r>
              <a:rPr lang="ru-RU" sz="3600" b="1" dirty="0" err="1" smtClean="0"/>
              <a:t>копинг-стратегии</a:t>
            </a:r>
            <a:r>
              <a:rPr lang="ru-RU" sz="3600" b="1" dirty="0" smtClean="0"/>
              <a:t> у детей  из разных социальных категорий</a:t>
            </a:r>
            <a:r>
              <a:rPr lang="ru-RU" sz="4000" dirty="0" smtClean="0"/>
              <a:t>, %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857364"/>
          <a:ext cx="8229600" cy="4572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 smtClean="0"/>
              <a:t>Показатели индивидуально-психологических особенностей детей из семей разных социальных  категорий, %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071678"/>
          <a:ext cx="8229600" cy="4500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/>
              <a:t>Показатели уровня агрессии подростков из семей разных социальных категорий, %</a:t>
            </a:r>
            <a:endParaRPr lang="ru-RU" sz="36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857375"/>
          <a:ext cx="8229600" cy="4268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 fontScale="90000"/>
          </a:bodyPr>
          <a:lstStyle/>
          <a:p>
            <a:r>
              <a:rPr lang="ru-RU" sz="4000" i="1" dirty="0" smtClean="0"/>
              <a:t/>
            </a:r>
            <a:br>
              <a:rPr lang="ru-RU" sz="4000" i="1" dirty="0" smtClean="0"/>
            </a:br>
            <a:r>
              <a:rPr lang="ru-RU" sz="4000" b="1" dirty="0" smtClean="0"/>
              <a:t>Показатели мотивации учения обучающихся из семей разной категории, %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28813"/>
          <a:ext cx="82296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829048" cy="1582726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>Показатели преобладающей </a:t>
            </a:r>
            <a:r>
              <a:rPr lang="ru-RU" sz="2700" dirty="0" err="1" smtClean="0"/>
              <a:t>копинг-стратегии</a:t>
            </a:r>
            <a:r>
              <a:rPr lang="ru-RU" sz="2700" dirty="0" smtClean="0"/>
              <a:t> у обучающихся</a:t>
            </a:r>
            <a:r>
              <a:rPr lang="ru-RU" sz="2700" i="1" dirty="0" smtClean="0"/>
              <a:t>– </a:t>
            </a:r>
            <a:r>
              <a:rPr lang="ru-RU" sz="2700" b="1" i="1" dirty="0" smtClean="0"/>
              <a:t>разрешение проблем</a:t>
            </a:r>
            <a:endParaRPr lang="ru-RU" sz="27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928802"/>
          <a:ext cx="3900486" cy="4214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4643438" y="2000240"/>
          <a:ext cx="4197684" cy="38576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714876" y="214290"/>
            <a:ext cx="42148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400" dirty="0" smtClean="0"/>
              <a:t>Показатели преобладающей </a:t>
            </a:r>
            <a:r>
              <a:rPr lang="ru-RU" sz="2400" dirty="0" err="1" smtClean="0"/>
              <a:t>копинг-стратегии</a:t>
            </a:r>
            <a:r>
              <a:rPr lang="ru-RU" sz="2400" dirty="0" smtClean="0"/>
              <a:t> у обучающихся – </a:t>
            </a:r>
          </a:p>
          <a:p>
            <a:pPr lvl="0" algn="ctr"/>
            <a:r>
              <a:rPr lang="ru-RU" sz="2400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поиск социальной поддержки</a:t>
            </a:r>
            <a:endParaRPr lang="ru-RU" sz="2400" b="1" dirty="0" smtClean="0">
              <a:latin typeface="Arial" pitchFamily="34" charset="0"/>
            </a:endParaRPr>
          </a:p>
          <a:p>
            <a:r>
              <a:rPr lang="ru-RU" sz="2400" i="1" dirty="0" smtClean="0"/>
              <a:t> </a:t>
            </a:r>
            <a:endParaRPr lang="ru-RU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Показатели индивидуально-психологических  особенностей детей  в социально-незащищенных  семьях, %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714488"/>
          <a:ext cx="8229600" cy="47863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rmAutofit fontScale="90000"/>
          </a:bodyPr>
          <a:lstStyle/>
          <a:p>
            <a:r>
              <a:rPr lang="ru-RU" sz="4000" i="1" dirty="0" smtClean="0"/>
              <a:t/>
            </a:r>
            <a:br>
              <a:rPr lang="ru-RU" sz="4000" i="1" dirty="0" smtClean="0"/>
            </a:br>
            <a:r>
              <a:rPr lang="ru-RU" sz="4000" b="1" dirty="0" smtClean="0"/>
              <a:t>Показатели мотивации у школьников, занимающихся и не занимающихся в ОДО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000240"/>
          <a:ext cx="8229600" cy="44291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/>
              <a:t>Дополнительные профессиональные компетенции будущих педагогов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600200"/>
            <a:ext cx="8786874" cy="4972072"/>
          </a:xfrm>
        </p:spPr>
        <p:txBody>
          <a:bodyPr>
            <a:normAutofit lnSpcReduction="10000"/>
          </a:bodyPr>
          <a:lstStyle/>
          <a:p>
            <a:pPr lvl="0"/>
            <a:r>
              <a:rPr lang="ru-RU" dirty="0" smtClean="0"/>
              <a:t>создавать при подготовке и проведении досуговых мероприятий условия для обучения, воспитания и (или) развития учащихся, формирования благоприятного психологического климата в группе;</a:t>
            </a:r>
          </a:p>
          <a:p>
            <a:pPr lvl="0"/>
            <a:r>
              <a:rPr lang="ru-RU" dirty="0" smtClean="0"/>
              <a:t>проводить социально-психологические тренинги; тренинги по развитию мотивов межличностных отношений;</a:t>
            </a:r>
          </a:p>
          <a:p>
            <a:pPr lvl="0"/>
            <a:r>
              <a:rPr lang="ru-RU" dirty="0" smtClean="0"/>
              <a:t>организовывать и осуществлять </a:t>
            </a:r>
            <a:r>
              <a:rPr lang="ru-RU" dirty="0" err="1" smtClean="0"/>
              <a:t>культурно-досуговую</a:t>
            </a:r>
            <a:r>
              <a:rPr lang="ru-RU" dirty="0" smtClean="0"/>
              <a:t> деятельность обучающихся.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2143140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«Лаборатория</a:t>
            </a:r>
            <a:r>
              <a:rPr lang="ru-RU" sz="3200" dirty="0" smtClean="0"/>
              <a:t> </a:t>
            </a:r>
            <a:r>
              <a:rPr lang="ru-RU" sz="3200" b="1" dirty="0" smtClean="0"/>
              <a:t>комплексного психофизиологического развития и здоровьесберегающей деятельности»</a:t>
            </a:r>
            <a:br>
              <a:rPr lang="ru-RU" sz="3200" b="1" dirty="0" smtClean="0"/>
            </a:br>
            <a:r>
              <a:rPr lang="ru-RU" sz="2800" b="1" dirty="0" smtClean="0"/>
              <a:t>Мариинского педагогического колледжа имени императрицы Марии Александровны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571744"/>
            <a:ext cx="8858312" cy="414340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Цель деятельности: </a:t>
            </a:r>
          </a:p>
          <a:p>
            <a:pPr>
              <a:buNone/>
            </a:pPr>
            <a:r>
              <a:rPr lang="ru-RU" dirty="0" smtClean="0"/>
              <a:t>поиск, апробация, внедрение и отработка новых эффективных </a:t>
            </a:r>
          </a:p>
          <a:p>
            <a:pPr>
              <a:buNone/>
            </a:pPr>
            <a:r>
              <a:rPr lang="ru-RU" dirty="0" smtClean="0"/>
              <a:t>моделей, содержания, направлений, технологий, методик </a:t>
            </a:r>
          </a:p>
          <a:p>
            <a:pPr>
              <a:buNone/>
            </a:pPr>
            <a:r>
              <a:rPr lang="ru-RU" dirty="0" smtClean="0"/>
              <a:t>психофизиологического развития и здоровьесберегающей </a:t>
            </a:r>
          </a:p>
          <a:p>
            <a:pPr>
              <a:buNone/>
            </a:pPr>
            <a:r>
              <a:rPr lang="ru-RU" dirty="0" smtClean="0"/>
              <a:t>деятельности обучающихся в системе образования Мариинского и </a:t>
            </a:r>
          </a:p>
          <a:p>
            <a:pPr>
              <a:buNone/>
            </a:pPr>
            <a:r>
              <a:rPr lang="ru-RU" dirty="0" err="1" smtClean="0"/>
              <a:t>Чебулинского</a:t>
            </a:r>
            <a:r>
              <a:rPr lang="ru-RU" dirty="0" smtClean="0"/>
              <a:t> районов – новаторов, способных к построению практики</a:t>
            </a:r>
          </a:p>
          <a:p>
            <a:pPr>
              <a:buNone/>
            </a:pPr>
            <a:r>
              <a:rPr lang="ru-RU" dirty="0" smtClean="0"/>
              <a:t>развивающегося образования, </a:t>
            </a:r>
          </a:p>
          <a:p>
            <a:pPr>
              <a:buNone/>
            </a:pPr>
            <a:r>
              <a:rPr lang="ru-RU" dirty="0" smtClean="0"/>
              <a:t>- для сохранения и укрепления здоровья обучающихся, </a:t>
            </a:r>
          </a:p>
          <a:p>
            <a:pPr>
              <a:buNone/>
            </a:pPr>
            <a:r>
              <a:rPr lang="ru-RU" dirty="0" smtClean="0"/>
              <a:t>- повышения приспособительных возможностей их организма, </a:t>
            </a:r>
          </a:p>
          <a:p>
            <a:pPr>
              <a:buNone/>
            </a:pPr>
            <a:r>
              <a:rPr lang="ru-RU" dirty="0" smtClean="0"/>
              <a:t>- коррекции </a:t>
            </a:r>
            <a:r>
              <a:rPr lang="ru-RU" dirty="0" err="1" smtClean="0"/>
              <a:t>дезадаптивных</a:t>
            </a:r>
            <a:r>
              <a:rPr lang="ru-RU" dirty="0" smtClean="0"/>
              <a:t> нарушений, на основе формирования </a:t>
            </a:r>
          </a:p>
          <a:p>
            <a:pPr>
              <a:buNone/>
            </a:pPr>
            <a:r>
              <a:rPr lang="ru-RU" smtClean="0"/>
              <a:t>- социально-адаптивного </a:t>
            </a:r>
            <a:r>
              <a:rPr lang="ru-RU" dirty="0" smtClean="0"/>
              <a:t>и здоровьесберегающего поведения в </a:t>
            </a:r>
          </a:p>
          <a:p>
            <a:pPr>
              <a:buNone/>
            </a:pPr>
            <a:r>
              <a:rPr lang="ru-RU" dirty="0" smtClean="0"/>
              <a:t>различных условиях социального развития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00108"/>
            <a:ext cx="7772400" cy="3857651"/>
          </a:xfrm>
        </p:spPr>
        <p:txBody>
          <a:bodyPr>
            <a:normAutofit/>
          </a:bodyPr>
          <a:lstStyle/>
          <a:p>
            <a:r>
              <a:rPr lang="ru-RU" sz="6000" b="1" dirty="0" smtClean="0"/>
              <a:t>Спасибо за внимание!</a:t>
            </a:r>
            <a:endParaRPr lang="ru-RU" sz="6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500702"/>
            <a:ext cx="6400800" cy="13809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752</Words>
  <Application>Microsoft Office PowerPoint</Application>
  <PresentationFormat>Экран (4:3)</PresentationFormat>
  <Paragraphs>136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Формирование основ культуры здоровья обучающихся</vt:lpstr>
      <vt:lpstr>Формирование основ культуры здоровья школьников в ОДОД предполагает </vt:lpstr>
      <vt:lpstr>ДИАГНОСТИЧЕСКИЙ ИНСТРУМЕНТАРИЙ </vt:lpstr>
      <vt:lpstr>Показатели поведенческой сферы культуры здоровья  у обучающихся</vt:lpstr>
      <vt:lpstr>Показатели когнитивной сферы культуры здоровья у школьников</vt:lpstr>
      <vt:lpstr>Слайд 6</vt:lpstr>
      <vt:lpstr>Социально-оздоровительная деятельность школьников</vt:lpstr>
      <vt:lpstr>Программа «Школа – адаптация – здоровье»</vt:lpstr>
      <vt:lpstr>Цель исследования </vt:lpstr>
      <vt:lpstr> Показатели преобладающей копинг-стратегии у детей  из разных социальных категорий, % </vt:lpstr>
      <vt:lpstr> Показатели индивидуально-психологических особенностей детей из семей разных социальных  категорий, % </vt:lpstr>
      <vt:lpstr>Показатели уровня агрессии подростков из семей разных социальных категорий, %</vt:lpstr>
      <vt:lpstr> Показатели мотивации учения обучающихся из семей разной категории, % </vt:lpstr>
      <vt:lpstr>Показатели преобладающей копинг-стратегии у обучающихся– разрешение проблем</vt:lpstr>
      <vt:lpstr>Показатели индивидуально-психологических  особенностей детей  в социально-незащищенных  семьях, %</vt:lpstr>
      <vt:lpstr> Показатели мотивации у школьников, занимающихся и не занимающихся в ОДО </vt:lpstr>
      <vt:lpstr>Дополнительные профессиональные компетенции будущих педагогов</vt:lpstr>
      <vt:lpstr>«Лаборатория комплексного психофизиологического развития и здоровьесберегающей деятельности» Мариинского педагогического колледжа имени императрицы Марии Александровны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основ культуры здоровья обучающихся</dc:title>
  <dc:creator>Васина Евгения Владимировна</dc:creator>
  <cp:lastModifiedBy>vev</cp:lastModifiedBy>
  <cp:revision>37</cp:revision>
  <dcterms:modified xsi:type="dcterms:W3CDTF">2018-02-15T02:50:08Z</dcterms:modified>
</cp:coreProperties>
</file>