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325" r:id="rId3"/>
    <p:sldId id="269" r:id="rId4"/>
    <p:sldId id="283" r:id="rId5"/>
    <p:sldId id="284" r:id="rId6"/>
    <p:sldId id="301" r:id="rId7"/>
    <p:sldId id="295" r:id="rId8"/>
    <p:sldId id="323" r:id="rId9"/>
    <p:sldId id="303" r:id="rId10"/>
    <p:sldId id="305" r:id="rId11"/>
    <p:sldId id="309" r:id="rId12"/>
    <p:sldId id="299" r:id="rId13"/>
    <p:sldId id="322" r:id="rId14"/>
    <p:sldId id="290" r:id="rId15"/>
    <p:sldId id="286" r:id="rId16"/>
    <p:sldId id="288" r:id="rId17"/>
    <p:sldId id="313" r:id="rId18"/>
    <p:sldId id="316" r:id="rId19"/>
    <p:sldId id="317" r:id="rId20"/>
    <p:sldId id="292" r:id="rId21"/>
    <p:sldId id="319" r:id="rId22"/>
    <p:sldId id="282" r:id="rId23"/>
    <p:sldId id="324" r:id="rId24"/>
    <p:sldId id="273" r:id="rId25"/>
    <p:sldId id="278" r:id="rId26"/>
  </p:sldIdLst>
  <p:sldSz cx="9144000" cy="6858000" type="screen4x3"/>
  <p:notesSz cx="6858000" cy="9144000"/>
  <p:custDataLst>
    <p:tags r:id="rId2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A8"/>
    <a:srgbClr val="9B9BFF"/>
    <a:srgbClr val="0000CC"/>
    <a:srgbClr val="7021FF"/>
    <a:srgbClr val="C19FFF"/>
    <a:srgbClr val="DFCDFF"/>
    <a:srgbClr val="004376"/>
    <a:srgbClr val="000066"/>
    <a:srgbClr val="F1FF9B"/>
    <a:srgbClr val="FFE0A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03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A1ACF1-F2EA-4BC9-A137-B53591226D5C}" type="datetimeFigureOut">
              <a:rPr lang="ru-RU" smtClean="0"/>
              <a:pPr/>
              <a:t>15.02.2018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358BA0-3FB8-4BFE-A136-2131228526C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44856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358BA0-3FB8-4BFE-A136-2131228526C6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3274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7080" y="5261460"/>
            <a:ext cx="7772400" cy="763525"/>
          </a:xfrm>
          <a:effectLst/>
        </p:spPr>
        <p:txBody>
          <a:bodyPr>
            <a:normAutofit/>
          </a:bodyPr>
          <a:lstStyle>
            <a:lvl1pPr algn="r">
              <a:defRPr sz="36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1425" y="4192525"/>
            <a:ext cx="6400800" cy="1068935"/>
          </a:xfrm>
        </p:spPr>
        <p:txBody>
          <a:bodyPr>
            <a:normAutofit/>
          </a:bodyPr>
          <a:lstStyle>
            <a:lvl1pPr marL="0" indent="0" algn="r">
              <a:buNone/>
              <a:defRPr sz="2600">
                <a:solidFill>
                  <a:srgbClr val="0070C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</a:t>
            </a:r>
          </a:p>
          <a:p>
            <a:r>
              <a:rPr lang="en-US" dirty="0" smtClean="0"/>
              <a:t>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53875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985720"/>
            <a:ext cx="8229600" cy="458115"/>
          </a:xfrm>
          <a:effectLst/>
        </p:spPr>
        <p:txBody>
          <a:bodyPr>
            <a:normAutofit/>
          </a:bodyPr>
          <a:lstStyle>
            <a:lvl1pPr algn="r">
              <a:defRPr sz="36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7080" y="1901950"/>
            <a:ext cx="7329840" cy="3970329"/>
          </a:xfrm>
        </p:spPr>
        <p:txBody>
          <a:bodyPr/>
          <a:lstStyle>
            <a:lvl1pPr>
              <a:defRPr sz="28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644713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014" y="527605"/>
            <a:ext cx="7016195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6015" y="1291130"/>
            <a:ext cx="7016195" cy="4581150"/>
          </a:xfrm>
        </p:spPr>
        <p:txBody>
          <a:bodyPr/>
          <a:lstStyle>
            <a:lvl1pPr>
              <a:defRPr sz="28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29391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40" y="1291130"/>
            <a:ext cx="8076895" cy="610820"/>
          </a:xfrm>
          <a:effectLst/>
        </p:spPr>
        <p:txBody>
          <a:bodyPr>
            <a:normAutofit/>
          </a:bodyPr>
          <a:lstStyle>
            <a:lvl1pPr algn="r">
              <a:defRPr sz="36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1670" y="1901950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670" y="2531813"/>
            <a:ext cx="4040188" cy="3035058"/>
          </a:xfrm>
        </p:spPr>
        <p:txBody>
          <a:bodyPr/>
          <a:lstStyle>
            <a:lvl1pPr>
              <a:defRPr sz="2400">
                <a:solidFill>
                  <a:srgbClr val="0070C0"/>
                </a:solidFill>
              </a:defRPr>
            </a:lvl1pPr>
            <a:lvl2pPr>
              <a:defRPr sz="2000">
                <a:solidFill>
                  <a:srgbClr val="0070C0"/>
                </a:solidFill>
              </a:defRPr>
            </a:lvl2pPr>
            <a:lvl3pPr>
              <a:defRPr sz="1800">
                <a:solidFill>
                  <a:srgbClr val="0070C0"/>
                </a:solidFill>
              </a:defRPr>
            </a:lvl3pPr>
            <a:lvl4pPr>
              <a:defRPr sz="1600">
                <a:solidFill>
                  <a:srgbClr val="0070C0"/>
                </a:solidFill>
              </a:defRPr>
            </a:lvl4pPr>
            <a:lvl5pPr>
              <a:defRPr sz="1600">
                <a:solidFill>
                  <a:srgbClr val="0070C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1901950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2531813"/>
            <a:ext cx="4041775" cy="3035058"/>
          </a:xfrm>
        </p:spPr>
        <p:txBody>
          <a:bodyPr/>
          <a:lstStyle>
            <a:lvl1pPr>
              <a:defRPr sz="2400">
                <a:solidFill>
                  <a:srgbClr val="0070C0"/>
                </a:solidFill>
              </a:defRPr>
            </a:lvl1pPr>
            <a:lvl2pPr>
              <a:defRPr sz="2000">
                <a:solidFill>
                  <a:srgbClr val="0070C0"/>
                </a:solidFill>
              </a:defRPr>
            </a:lvl2pPr>
            <a:lvl3pPr>
              <a:defRPr sz="1800">
                <a:solidFill>
                  <a:srgbClr val="0070C0"/>
                </a:solidFill>
              </a:defRPr>
            </a:lvl3pPr>
            <a:lvl4pPr>
              <a:defRPr sz="1600">
                <a:solidFill>
                  <a:srgbClr val="0070C0"/>
                </a:solidFill>
              </a:defRPr>
            </a:lvl4pPr>
            <a:lvl5pPr>
              <a:defRPr sz="1600">
                <a:solidFill>
                  <a:srgbClr val="0070C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2/15/2018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00826" y="5143512"/>
            <a:ext cx="2500330" cy="1571636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Будникова Ольга Ивановна </a:t>
            </a:r>
            <a:b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</a:br>
            <a:endParaRPr lang="en-US" sz="1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57751" y="2571745"/>
            <a:ext cx="4286249" cy="2214578"/>
          </a:xfrm>
        </p:spPr>
        <p:txBody>
          <a:bodyPr>
            <a:normAutofit fontScale="77500" lnSpcReduction="20000"/>
          </a:bodyPr>
          <a:lstStyle/>
          <a:p>
            <a:pPr algn="ctr">
              <a:spcBef>
                <a:spcPts val="0"/>
              </a:spcBef>
            </a:pPr>
            <a:r>
              <a:rPr lang="ru-RU" sz="3000" b="1" dirty="0" smtClean="0">
                <a:latin typeface="+mj-lt"/>
                <a:cs typeface="Times New Roman" pitchFamily="18" charset="0"/>
              </a:rPr>
              <a:t>ЗДОРОВЬЕСБЕРЕГАЮЩЕЕ</a:t>
            </a:r>
            <a:r>
              <a:rPr lang="en-US" sz="3000" b="1" dirty="0" smtClean="0">
                <a:latin typeface="+mj-lt"/>
                <a:cs typeface="Times New Roman" pitchFamily="18" charset="0"/>
              </a:rPr>
              <a:t/>
            </a:r>
            <a:br>
              <a:rPr lang="en-US" sz="3000" b="1" dirty="0" smtClean="0">
                <a:latin typeface="+mj-lt"/>
                <a:cs typeface="Times New Roman" pitchFamily="18" charset="0"/>
              </a:rPr>
            </a:br>
            <a:r>
              <a:rPr lang="ru-RU" sz="3000" b="1" dirty="0" smtClean="0">
                <a:latin typeface="+mj-lt"/>
                <a:cs typeface="Times New Roman" pitchFamily="18" charset="0"/>
              </a:rPr>
              <a:t>СОПРОВОЖДЕНИЕ       ОБРАЗОВАТЕЛЬНОГО</a:t>
            </a:r>
            <a:r>
              <a:rPr lang="en-US" sz="3000" b="1" dirty="0" smtClean="0">
                <a:latin typeface="+mj-lt"/>
                <a:cs typeface="Times New Roman" pitchFamily="18" charset="0"/>
              </a:rPr>
              <a:t> </a:t>
            </a:r>
            <a:endParaRPr lang="ru-RU" sz="3000" b="1" dirty="0" smtClean="0">
              <a:latin typeface="+mj-lt"/>
              <a:cs typeface="Times New Roman" pitchFamily="18" charset="0"/>
            </a:endParaRPr>
          </a:p>
          <a:p>
            <a:pPr algn="ctr">
              <a:spcBef>
                <a:spcPts val="0"/>
              </a:spcBef>
            </a:pPr>
            <a:r>
              <a:rPr lang="ru-RU" sz="3000" b="1" dirty="0" smtClean="0">
                <a:latin typeface="+mj-lt"/>
                <a:cs typeface="Times New Roman" pitchFamily="18" charset="0"/>
              </a:rPr>
              <a:t>ПРОЦЕССА </a:t>
            </a:r>
          </a:p>
          <a:p>
            <a:pPr algn="ctr">
              <a:spcBef>
                <a:spcPts val="0"/>
              </a:spcBef>
            </a:pPr>
            <a:r>
              <a:rPr lang="ru-RU" sz="3000" b="1" dirty="0" smtClean="0">
                <a:latin typeface="+mj-lt"/>
                <a:cs typeface="Times New Roman" pitchFamily="18" charset="0"/>
              </a:rPr>
              <a:t>В ГПОУ «ЮРГИНСКИЙ ТЕХНОЛОГИЧЕСКИЙ КОЛЛЕДЖ»</a:t>
            </a:r>
          </a:p>
          <a:p>
            <a:pPr algn="just">
              <a:spcBef>
                <a:spcPts val="0"/>
              </a:spcBef>
            </a:pPr>
            <a:r>
              <a:rPr lang="ru-RU" sz="900" b="1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:</a:t>
            </a:r>
          </a:p>
          <a:p>
            <a:pPr algn="just">
              <a:spcBef>
                <a:spcPts val="0"/>
              </a:spcBef>
            </a:pPr>
            <a:r>
              <a:rPr lang="ru-RU" sz="2400" b="1" i="1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    </a:t>
            </a:r>
            <a:endParaRPr lang="en-US" sz="2400" b="1" i="1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1026" name="Picture 2" descr="D:\temp\logo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556792"/>
            <a:ext cx="2598645" cy="26506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5715016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6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Valetudo</a:t>
            </a:r>
            <a:r>
              <a:rPr lang="de-DE" sz="6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6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bonum</a:t>
            </a:r>
            <a:r>
              <a:rPr lang="de-DE" sz="6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6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optimum</a:t>
            </a:r>
            <a:r>
              <a:rPr lang="de-DE" sz="5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86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071670" y="4929198"/>
            <a:ext cx="7072330" cy="178595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dirty="0" smtClean="0">
                <a:solidFill>
                  <a:srgbClr val="004376"/>
                </a:solidFill>
                <a:latin typeface="+mj-lt"/>
                <a:cs typeface="Times New Roman" pitchFamily="18" charset="0"/>
              </a:rPr>
              <a:t>ставит перед педагогическими работниками задачу «активно использовать в</a:t>
            </a:r>
            <a:r>
              <a:rPr lang="en-US" sz="2000" dirty="0" smtClean="0">
                <a:solidFill>
                  <a:srgbClr val="004376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4376"/>
                </a:solidFill>
                <a:latin typeface="+mj-lt"/>
                <a:cs typeface="Times New Roman" pitchFamily="18" charset="0"/>
              </a:rPr>
              <a:t>образовательном процессе современные </a:t>
            </a:r>
            <a:r>
              <a:rPr lang="ru-RU" sz="2000" dirty="0" err="1" smtClean="0">
                <a:solidFill>
                  <a:srgbClr val="004376"/>
                </a:solidFill>
                <a:latin typeface="+mj-lt"/>
                <a:cs typeface="Times New Roman" pitchFamily="18" charset="0"/>
              </a:rPr>
              <a:t>здоровьесберегающие</a:t>
            </a:r>
            <a:r>
              <a:rPr lang="ru-RU" sz="2000" dirty="0" smtClean="0">
                <a:solidFill>
                  <a:srgbClr val="004376"/>
                </a:solidFill>
                <a:latin typeface="+mj-lt"/>
                <a:cs typeface="Times New Roman" pitchFamily="18" charset="0"/>
              </a:rPr>
              <a:t> и </a:t>
            </a:r>
            <a:r>
              <a:rPr lang="ru-RU" sz="2000" dirty="0" err="1" smtClean="0">
                <a:solidFill>
                  <a:srgbClr val="004376"/>
                </a:solidFill>
                <a:latin typeface="+mj-lt"/>
                <a:cs typeface="Times New Roman" pitchFamily="18" charset="0"/>
              </a:rPr>
              <a:t>здоровьеформирующие</a:t>
            </a:r>
            <a:r>
              <a:rPr lang="ru-RU" sz="2000" dirty="0" smtClean="0">
                <a:solidFill>
                  <a:srgbClr val="004376"/>
                </a:solidFill>
                <a:latin typeface="+mj-lt"/>
                <a:cs typeface="Times New Roman" pitchFamily="18" charset="0"/>
              </a:rPr>
              <a:t> технологии для достижения позитивных результатов </a:t>
            </a:r>
            <a:r>
              <a:rPr lang="en-US" sz="2000" dirty="0" smtClean="0">
                <a:solidFill>
                  <a:srgbClr val="004376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4376"/>
                </a:solidFill>
                <a:latin typeface="+mj-lt"/>
                <a:cs typeface="Times New Roman" pitchFamily="18" charset="0"/>
              </a:rPr>
              <a:t>по формированию культуры здоровья и здорового образа жизни»</a:t>
            </a:r>
            <a:endParaRPr lang="ru-RU" sz="2000" dirty="0">
              <a:solidFill>
                <a:srgbClr val="004376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532440" y="6597352"/>
            <a:ext cx="611560" cy="26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0" y="1000108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ФЕДЕРАЛЬНЫЙ ЗАКОН ОБ ОБРАЗОВАНИИ В РОССИЙСКОЙ ФЕДЕРАЦИИ</a:t>
            </a:r>
            <a:endParaRPr lang="ru-RU" sz="3200" dirty="0">
              <a:latin typeface="+mj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2910" y="2071678"/>
            <a:ext cx="85010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None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+mj-lt"/>
                <a:cs typeface="Times New Roman" pitchFamily="18" charset="0"/>
              </a:rPr>
              <a:t>Статья 41. Охрана здоровья обучающихся</a:t>
            </a:r>
            <a:endParaRPr lang="ru-RU" sz="2000" dirty="0" smtClean="0">
              <a:solidFill>
                <a:schemeClr val="accent4">
                  <a:lumMod val="75000"/>
                </a:schemeClr>
              </a:solidFill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+mj-lt"/>
                <a:cs typeface="Times New Roman" pitchFamily="18" charset="0"/>
              </a:rPr>
              <a:t>Статья 43. Обязанности и ответственность обучающихся</a:t>
            </a:r>
            <a:endParaRPr lang="ru-RU" sz="2000" dirty="0" smtClean="0">
              <a:solidFill>
                <a:schemeClr val="accent4">
                  <a:lumMod val="75000"/>
                </a:schemeClr>
              </a:solidFill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+mj-lt"/>
                <a:cs typeface="Times New Roman" pitchFamily="18" charset="0"/>
              </a:rPr>
              <a:t>Статья 48. Обязанности и ответственность педагогических работников</a:t>
            </a:r>
            <a:endParaRPr lang="ru-RU" sz="2000" dirty="0" smtClean="0">
              <a:solidFill>
                <a:schemeClr val="accent4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342900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КОНЦЕПЦИЯ ДУХОВНО-НРАВСТВЕННОГО РАЗВИТИЯ И ВОСПИТАНИЯ ЛИЧНОСТИ ГРАЖДАНИНА РОССИИ</a:t>
            </a:r>
            <a:endParaRPr lang="ru-RU" sz="3200" dirty="0" smtClean="0">
              <a:solidFill>
                <a:srgbClr val="C0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  <a:alpha val="66000"/>
                </a:schemeClr>
              </a:gs>
              <a:gs pos="35000">
                <a:schemeClr val="accent1">
                  <a:tint val="37000"/>
                  <a:satMod val="300000"/>
                  <a:alpha val="61000"/>
                </a:schemeClr>
              </a:gs>
              <a:gs pos="100000">
                <a:schemeClr val="accent1">
                  <a:tint val="15000"/>
                  <a:satMod val="350000"/>
                  <a:alpha val="66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i="1" dirty="0"/>
          </a:p>
        </p:txBody>
      </p:sp>
      <p:pic>
        <p:nvPicPr>
          <p:cNvPr id="13" name="Picture 2" descr="E:\Work\Оформления\Эмблемы ЮТК\YTK_Logo1.png"/>
          <p:cNvPicPr>
            <a:picLocks noChangeAspect="1" noChangeArrowheads="1"/>
          </p:cNvPicPr>
          <p:nvPr/>
        </p:nvPicPr>
        <p:blipFill>
          <a:blip r:embed="rId3" cstate="print"/>
          <a:srcRect r="80770"/>
          <a:stretch>
            <a:fillRect/>
          </a:stretch>
        </p:blipFill>
        <p:spPr bwMode="auto">
          <a:xfrm>
            <a:off x="207134" y="39659"/>
            <a:ext cx="735783" cy="817573"/>
          </a:xfrm>
          <a:prstGeom prst="rect">
            <a:avLst/>
          </a:prstGeom>
          <a:noFill/>
        </p:spPr>
      </p:pic>
      <p:cxnSp>
        <p:nvCxnSpPr>
          <p:cNvPr id="14" name="Прямая соединительная линия 13"/>
          <p:cNvCxnSpPr/>
          <p:nvPr/>
        </p:nvCxnSpPr>
        <p:spPr>
          <a:xfrm>
            <a:off x="0" y="857232"/>
            <a:ext cx="9144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ubtitle 2"/>
          <p:cNvSpPr txBox="1">
            <a:spLocks/>
          </p:cNvSpPr>
          <p:nvPr/>
        </p:nvSpPr>
        <p:spPr>
          <a:xfrm>
            <a:off x="928662" y="0"/>
            <a:ext cx="8215339" cy="8572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ea typeface="+mn-ea"/>
                <a:cs typeface="Times New Roman" pitchFamily="18" charset="0"/>
              </a:rPr>
              <a:t>ЗДОРОВЬЕСБЕРЕГАЮЩЕЕ СОПРОВОЖДЕНИЕ ОБРАЗОВАТЕЛЬНОГО ПРОЦЕССА</a:t>
            </a:r>
          </a:p>
        </p:txBody>
      </p:sp>
    </p:spTree>
    <p:extLst>
      <p:ext uri="{BB962C8B-B14F-4D97-AF65-F5344CB8AC3E}">
        <p14:creationId xmlns="" xmlns:p14="http://schemas.microsoft.com/office/powerpoint/2010/main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428992" y="218280"/>
            <a:ext cx="5669252" cy="1853398"/>
          </a:xfrm>
        </p:spPr>
        <p:txBody>
          <a:bodyPr>
            <a:normAutofit/>
          </a:bodyPr>
          <a:lstStyle/>
          <a:p>
            <a:pPr algn="l"/>
            <a:r>
              <a:rPr lang="ru-RU" sz="3200" i="1" dirty="0" smtClean="0">
                <a:solidFill>
                  <a:schemeClr val="tx1"/>
                </a:solidFill>
                <a:cs typeface="Times New Roman" pitchFamily="18" charset="0"/>
              </a:rPr>
              <a:t>В соответствии с Уставом Всемирной Организации</a:t>
            </a:r>
            <a:r>
              <a:rPr lang="en-US" sz="3200" i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3200" i="1" dirty="0" smtClean="0">
                <a:solidFill>
                  <a:schemeClr val="tx1"/>
                </a:solidFill>
                <a:cs typeface="Times New Roman" pitchFamily="18" charset="0"/>
              </a:rPr>
              <a:t>Здравоохранения (ВОЗ</a:t>
            </a:r>
            <a:r>
              <a:rPr lang="ru-RU" sz="3200" dirty="0" smtClean="0">
                <a:solidFill>
                  <a:schemeClr val="tx1"/>
                </a:solidFill>
                <a:cs typeface="Times New Roman" pitchFamily="18" charset="0"/>
              </a:rPr>
              <a:t>): </a:t>
            </a:r>
            <a:endParaRPr lang="en-US" sz="3200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135" name="Text Box 31"/>
          <p:cNvSpPr txBox="1">
            <a:spLocks noChangeArrowheads="1"/>
          </p:cNvSpPr>
          <p:nvPr/>
        </p:nvSpPr>
        <p:spPr bwMode="white">
          <a:xfrm>
            <a:off x="2073275" y="52832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5137" name="Text Box 33"/>
          <p:cNvSpPr txBox="1">
            <a:spLocks noChangeArrowheads="1"/>
          </p:cNvSpPr>
          <p:nvPr/>
        </p:nvSpPr>
        <p:spPr bwMode="white">
          <a:xfrm>
            <a:off x="2065338" y="3548063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5138" name="Text Box 34"/>
          <p:cNvSpPr txBox="1">
            <a:spLocks noChangeArrowheads="1"/>
          </p:cNvSpPr>
          <p:nvPr/>
        </p:nvSpPr>
        <p:spPr bwMode="white">
          <a:xfrm>
            <a:off x="2065338" y="4435475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6597352"/>
            <a:ext cx="611560" cy="26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43018" y="2308579"/>
            <a:ext cx="85867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latin typeface="+mj-lt"/>
                <a:cs typeface="Times New Roman" pitchFamily="18" charset="0"/>
              </a:rPr>
              <a:t>"</a:t>
            </a:r>
            <a:r>
              <a:rPr lang="ru-RU" sz="44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Здоровье</a:t>
            </a:r>
            <a:r>
              <a:rPr lang="ru-RU" sz="4400" dirty="0">
                <a:latin typeface="+mj-lt"/>
                <a:cs typeface="Times New Roman" pitchFamily="18" charset="0"/>
              </a:rPr>
              <a:t> - </a:t>
            </a:r>
            <a:r>
              <a:rPr lang="ru-RU" sz="4400" dirty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это состояние полного физического, душевного и социального благополучия, </a:t>
            </a:r>
            <a:r>
              <a:rPr lang="en-US" sz="44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/>
            </a:r>
            <a:br>
              <a:rPr lang="en-US" sz="44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</a:br>
            <a:r>
              <a:rPr lang="ru-RU" sz="44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а </a:t>
            </a:r>
            <a:r>
              <a:rPr lang="ru-RU" sz="4400" dirty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не только отсутствие болезней и физических дефектов</a:t>
            </a:r>
            <a:r>
              <a:rPr lang="ru-RU" sz="4400" dirty="0">
                <a:latin typeface="+mj-lt"/>
                <a:cs typeface="Times New Roman" pitchFamily="18" charset="0"/>
              </a:rPr>
              <a:t>"</a:t>
            </a:r>
            <a:endParaRPr lang="ru-RU" sz="4400" dirty="0">
              <a:latin typeface="+mj-l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5999180"/>
            <a:ext cx="9144000" cy="857232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  <a:alpha val="66000"/>
                </a:schemeClr>
              </a:gs>
              <a:gs pos="35000">
                <a:schemeClr val="accent1">
                  <a:tint val="37000"/>
                  <a:satMod val="300000"/>
                  <a:alpha val="61000"/>
                </a:schemeClr>
              </a:gs>
              <a:gs pos="100000">
                <a:schemeClr val="accent1">
                  <a:tint val="15000"/>
                  <a:satMod val="350000"/>
                  <a:alpha val="66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2" descr="E:\Work\Оформления\Эмблемы ЮТК\YTK_Logo1.png"/>
          <p:cNvPicPr>
            <a:picLocks noChangeAspect="1" noChangeArrowheads="1"/>
          </p:cNvPicPr>
          <p:nvPr/>
        </p:nvPicPr>
        <p:blipFill>
          <a:blip r:embed="rId3" cstate="print"/>
          <a:srcRect r="80770"/>
          <a:stretch>
            <a:fillRect/>
          </a:stretch>
        </p:blipFill>
        <p:spPr bwMode="auto">
          <a:xfrm>
            <a:off x="207134" y="6038839"/>
            <a:ext cx="735783" cy="817573"/>
          </a:xfrm>
          <a:prstGeom prst="rect">
            <a:avLst/>
          </a:prstGeom>
          <a:noFill/>
        </p:spPr>
      </p:pic>
      <p:cxnSp>
        <p:nvCxnSpPr>
          <p:cNvPr id="13" name="Прямая соединительная линия 12"/>
          <p:cNvCxnSpPr/>
          <p:nvPr/>
        </p:nvCxnSpPr>
        <p:spPr>
          <a:xfrm>
            <a:off x="0" y="6856412"/>
            <a:ext cx="9144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ubtitle 2"/>
          <p:cNvSpPr txBox="1">
            <a:spLocks/>
          </p:cNvSpPr>
          <p:nvPr/>
        </p:nvSpPr>
        <p:spPr>
          <a:xfrm>
            <a:off x="928662" y="5999180"/>
            <a:ext cx="8215339" cy="8572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ea typeface="+mn-ea"/>
                <a:cs typeface="Times New Roman" pitchFamily="18" charset="0"/>
              </a:rPr>
              <a:t>ЗДОРОВЬЕСБЕРЕГАЮЩЕЕ СОПРОВОЖДЕНИЕ ОБРАЗОВАТЕЛЬНОГО ПРОЦЕССА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786051" y="2214554"/>
            <a:ext cx="6143668" cy="1000132"/>
            <a:chOff x="720" y="1392"/>
            <a:chExt cx="4058" cy="480"/>
          </a:xfrm>
        </p:grpSpPr>
        <p:sp>
          <p:nvSpPr>
            <p:cNvPr id="7172" name="AutoShape 4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shade val="92157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+mj-lt"/>
                <a:cs typeface="+mn-cs"/>
              </a:endParaRPr>
            </a:p>
          </p:txBody>
        </p:sp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7174" name="AutoShape 6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alpha val="0"/>
                    </a:schemeClr>
                  </a:gs>
                  <a:gs pos="100000">
                    <a:schemeClr val="accent2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>
                  <a:latin typeface="+mj-lt"/>
                  <a:cs typeface="+mn-cs"/>
                </a:endParaRPr>
              </a:p>
            </p:txBody>
          </p:sp>
          <p:sp>
            <p:nvSpPr>
              <p:cNvPr id="7175" name="AutoShape 7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0"/>
                      <a:invGamma/>
                    </a:schemeClr>
                  </a:gs>
                  <a:gs pos="100000">
                    <a:schemeClr val="accent2"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>
                  <a:latin typeface="+mj-lt"/>
                  <a:cs typeface="+mn-cs"/>
                </a:endParaRPr>
              </a:p>
            </p:txBody>
          </p:sp>
        </p:grpSp>
      </p:grp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2109446" y="3386134"/>
            <a:ext cx="6820272" cy="1174307"/>
            <a:chOff x="720" y="1392"/>
            <a:chExt cx="4058" cy="480"/>
          </a:xfrm>
        </p:grpSpPr>
        <p:sp>
          <p:nvSpPr>
            <p:cNvPr id="7177" name="AutoShape 9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shade val="92157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+mj-lt"/>
                <a:cs typeface="+mn-cs"/>
              </a:endParaRPr>
            </a:p>
          </p:txBody>
        </p:sp>
        <p:grpSp>
          <p:nvGrpSpPr>
            <p:cNvPr id="5" name="Group 10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7179" name="AutoShape 11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alpha val="0"/>
                    </a:schemeClr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>
                  <a:latin typeface="+mj-lt"/>
                  <a:cs typeface="+mn-cs"/>
                </a:endParaRPr>
              </a:p>
            </p:txBody>
          </p:sp>
          <p:sp>
            <p:nvSpPr>
              <p:cNvPr id="7180" name="AutoShape 12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>
                  <a:latin typeface="+mj-lt"/>
                  <a:cs typeface="+mn-cs"/>
                </a:endParaRPr>
              </a:p>
            </p:txBody>
          </p:sp>
        </p:grpSp>
      </p:grpSp>
      <p:sp>
        <p:nvSpPr>
          <p:cNvPr id="7182" name="AutoShape 14"/>
          <p:cNvSpPr>
            <a:spLocks noChangeArrowheads="1"/>
          </p:cNvSpPr>
          <p:nvPr/>
        </p:nvSpPr>
        <p:spPr bwMode="gray">
          <a:xfrm>
            <a:off x="1423886" y="4706865"/>
            <a:ext cx="7505832" cy="1103332"/>
          </a:xfrm>
          <a:prstGeom prst="roundRect">
            <a:avLst>
              <a:gd name="adj" fmla="val 17509"/>
            </a:avLst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shade val="92157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+mj-lt"/>
              <a:cs typeface="+mn-cs"/>
            </a:endParaRPr>
          </a:p>
        </p:txBody>
      </p:sp>
      <p:sp>
        <p:nvSpPr>
          <p:cNvPr id="7185" name="AutoShape 17"/>
          <p:cNvSpPr>
            <a:spLocks noChangeArrowheads="1"/>
          </p:cNvSpPr>
          <p:nvPr/>
        </p:nvSpPr>
        <p:spPr bwMode="gray">
          <a:xfrm>
            <a:off x="1442382" y="4741344"/>
            <a:ext cx="7478087" cy="26434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FCDFF"/>
              </a:gs>
              <a:gs pos="100000">
                <a:schemeClr val="folHlink"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+mj-lt"/>
              <a:cs typeface="+mn-cs"/>
            </a:endParaRPr>
          </a:p>
        </p:txBody>
      </p:sp>
      <p:grpSp>
        <p:nvGrpSpPr>
          <p:cNvPr id="8" name="Group 18"/>
          <p:cNvGrpSpPr>
            <a:grpSpLocks/>
          </p:cNvGrpSpPr>
          <p:nvPr/>
        </p:nvGrpSpPr>
        <p:grpSpPr bwMode="auto">
          <a:xfrm>
            <a:off x="3609644" y="1000108"/>
            <a:ext cx="5311775" cy="1071570"/>
            <a:chOff x="720" y="1392"/>
            <a:chExt cx="4058" cy="480"/>
          </a:xfrm>
        </p:grpSpPr>
        <p:sp>
          <p:nvSpPr>
            <p:cNvPr id="7187" name="AutoShape 19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92157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+mj-lt"/>
                <a:cs typeface="+mn-cs"/>
              </a:endParaRPr>
            </a:p>
          </p:txBody>
        </p:sp>
        <p:grpSp>
          <p:nvGrpSpPr>
            <p:cNvPr id="9" name="Group 20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7189" name="AutoShape 21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>
                  <a:latin typeface="+mj-lt"/>
                  <a:cs typeface="+mn-cs"/>
                </a:endParaRPr>
              </a:p>
            </p:txBody>
          </p:sp>
          <p:sp>
            <p:nvSpPr>
              <p:cNvPr id="7190" name="AutoShape 22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>
                  <a:latin typeface="+mj-lt"/>
                  <a:cs typeface="+mn-cs"/>
                </a:endParaRPr>
              </a:p>
            </p:txBody>
          </p:sp>
        </p:grpSp>
      </p:grpSp>
      <p:sp>
        <p:nvSpPr>
          <p:cNvPr id="7191" name="Text Box 23"/>
          <p:cNvSpPr txBox="1">
            <a:spLocks noChangeArrowheads="1"/>
          </p:cNvSpPr>
          <p:nvPr/>
        </p:nvSpPr>
        <p:spPr bwMode="white">
          <a:xfrm>
            <a:off x="4609775" y="1095358"/>
            <a:ext cx="396239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ctr">
              <a:spcBef>
                <a:spcPct val="50000"/>
              </a:spcBef>
              <a:buClr>
                <a:schemeClr val="tx1"/>
              </a:buClr>
              <a:defRPr/>
            </a:pPr>
            <a:r>
              <a:rPr lang="ru-RU" sz="2400" b="1" dirty="0" smtClean="0">
                <a:solidFill>
                  <a:srgbClr val="FFFFFF"/>
                </a:solidFill>
                <a:latin typeface="+mj-lt"/>
                <a:cs typeface="Times New Roman" pitchFamily="18" charset="0"/>
              </a:rPr>
              <a:t>Занятия </a:t>
            </a:r>
            <a:r>
              <a:rPr lang="en-US" sz="2400" b="1" dirty="0" smtClean="0">
                <a:solidFill>
                  <a:srgbClr val="FFFFFF"/>
                </a:solidFill>
                <a:latin typeface="+mj-lt"/>
                <a:cs typeface="Times New Roman" pitchFamily="18" charset="0"/>
              </a:rPr>
              <a:t/>
            </a:r>
            <a:br>
              <a:rPr lang="en-US" sz="2400" b="1" dirty="0" smtClean="0">
                <a:solidFill>
                  <a:srgbClr val="FFFFFF"/>
                </a:solidFill>
                <a:latin typeface="+mj-lt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FFFF"/>
                </a:solidFill>
                <a:latin typeface="+mj-lt"/>
                <a:cs typeface="Times New Roman" pitchFamily="18" charset="0"/>
              </a:rPr>
              <a:t>физической культурой </a:t>
            </a:r>
            <a:endParaRPr lang="en-US" sz="2400" b="1" dirty="0">
              <a:solidFill>
                <a:srgbClr val="FFFFFF"/>
              </a:solidFill>
              <a:latin typeface="+mj-lt"/>
              <a:cs typeface="Arial" pitchFamily="34" charset="0"/>
            </a:endParaRPr>
          </a:p>
        </p:txBody>
      </p:sp>
      <p:sp>
        <p:nvSpPr>
          <p:cNvPr id="7192" name="Text Box 24"/>
          <p:cNvSpPr txBox="1">
            <a:spLocks noChangeArrowheads="1"/>
          </p:cNvSpPr>
          <p:nvPr/>
        </p:nvSpPr>
        <p:spPr bwMode="white">
          <a:xfrm>
            <a:off x="4095781" y="2361294"/>
            <a:ext cx="4495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>
              <a:spcBef>
                <a:spcPct val="50000"/>
              </a:spcBef>
              <a:buClr>
                <a:schemeClr val="tx1"/>
              </a:buClr>
              <a:defRPr/>
            </a:pPr>
            <a:r>
              <a:rPr lang="ru-RU" sz="2400" b="1" dirty="0" smtClean="0">
                <a:solidFill>
                  <a:srgbClr val="FFFFFF"/>
                </a:solidFill>
                <a:latin typeface="+mj-lt"/>
                <a:cs typeface="Times New Roman" pitchFamily="18" charset="0"/>
              </a:rPr>
              <a:t>Физкультурные минутки</a:t>
            </a:r>
            <a:endParaRPr lang="en-US" sz="2400" b="1" dirty="0">
              <a:solidFill>
                <a:srgbClr val="FFFFFF"/>
              </a:solidFill>
              <a:latin typeface="+mj-lt"/>
              <a:cs typeface="Arial" pitchFamily="34" charset="0"/>
            </a:endParaRPr>
          </a:p>
        </p:txBody>
      </p:sp>
      <p:sp>
        <p:nvSpPr>
          <p:cNvPr id="7193" name="Text Box 25"/>
          <p:cNvSpPr txBox="1">
            <a:spLocks noChangeArrowheads="1"/>
          </p:cNvSpPr>
          <p:nvPr/>
        </p:nvSpPr>
        <p:spPr bwMode="white">
          <a:xfrm>
            <a:off x="2528565" y="3487734"/>
            <a:ext cx="638177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ctr">
              <a:buClr>
                <a:schemeClr val="tx1"/>
              </a:buClr>
            </a:pPr>
            <a:r>
              <a:rPr lang="ru-RU" sz="2400" b="1" dirty="0" smtClean="0">
                <a:solidFill>
                  <a:srgbClr val="FFFFFF"/>
                </a:solidFill>
                <a:latin typeface="+mj-lt"/>
                <a:cs typeface="Times New Roman" pitchFamily="18" charset="0"/>
              </a:rPr>
              <a:t>Внеаудиторные занятия </a:t>
            </a:r>
            <a:endParaRPr lang="en-US" sz="2400" b="1" dirty="0" smtClean="0">
              <a:solidFill>
                <a:srgbClr val="FFFFFF"/>
              </a:solidFill>
              <a:latin typeface="+mj-lt"/>
              <a:cs typeface="Times New Roman" pitchFamily="18" charset="0"/>
            </a:endParaRPr>
          </a:p>
          <a:p>
            <a:pPr marL="457200" indent="-457200" algn="ctr">
              <a:buClr>
                <a:schemeClr val="tx1"/>
              </a:buClr>
            </a:pPr>
            <a:r>
              <a:rPr lang="ru-RU" sz="2400" b="1" dirty="0" smtClean="0">
                <a:solidFill>
                  <a:srgbClr val="FFFFFF"/>
                </a:solidFill>
                <a:latin typeface="+mj-lt"/>
                <a:cs typeface="Times New Roman" pitchFamily="18" charset="0"/>
              </a:rPr>
              <a:t>студентов в СОЦ</a:t>
            </a:r>
            <a:endParaRPr lang="en-US" sz="2400" b="1" dirty="0">
              <a:solidFill>
                <a:srgbClr val="FFFFFF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7194" name="Text Box 26"/>
          <p:cNvSpPr txBox="1">
            <a:spLocks noChangeArrowheads="1"/>
          </p:cNvSpPr>
          <p:nvPr/>
        </p:nvSpPr>
        <p:spPr bwMode="white">
          <a:xfrm>
            <a:off x="1568331" y="4798940"/>
            <a:ext cx="68580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ctr">
              <a:spcBef>
                <a:spcPct val="50000"/>
              </a:spcBef>
              <a:buClr>
                <a:schemeClr val="tx1"/>
              </a:buClr>
              <a:defRPr/>
            </a:pPr>
            <a:r>
              <a:rPr lang="ru-RU" sz="2400" b="1" dirty="0" smtClean="0">
                <a:solidFill>
                  <a:srgbClr val="FFFFFF"/>
                </a:solidFill>
                <a:latin typeface="+mj-lt"/>
                <a:cs typeface="Times New Roman" pitchFamily="18" charset="0"/>
              </a:rPr>
              <a:t>Физкультурно-оздоровительная работа сотрудников колледжа</a:t>
            </a:r>
            <a:endParaRPr lang="en-US" sz="2400" b="1" dirty="0">
              <a:solidFill>
                <a:srgbClr val="FFFFFF"/>
              </a:solidFill>
              <a:latin typeface="+mj-lt"/>
              <a:cs typeface="Arial" pitchFamily="34" charset="0"/>
            </a:endParaRPr>
          </a:p>
        </p:txBody>
      </p:sp>
      <p:pic>
        <p:nvPicPr>
          <p:cNvPr id="5131" name="Picture 27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044771" y="4741790"/>
            <a:ext cx="1169775" cy="1401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5" name="Text Box 31"/>
          <p:cNvSpPr txBox="1">
            <a:spLocks noChangeArrowheads="1"/>
          </p:cNvSpPr>
          <p:nvPr/>
        </p:nvSpPr>
        <p:spPr bwMode="white">
          <a:xfrm>
            <a:off x="1571604" y="4878315"/>
            <a:ext cx="52297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000" b="1" dirty="0">
                <a:solidFill>
                  <a:srgbClr val="FFFFFF"/>
                </a:solidFill>
              </a:rPr>
              <a:t>4</a:t>
            </a:r>
          </a:p>
        </p:txBody>
      </p:sp>
      <p:grpSp>
        <p:nvGrpSpPr>
          <p:cNvPr id="43" name="Группа 42"/>
          <p:cNvGrpSpPr/>
          <p:nvPr/>
        </p:nvGrpSpPr>
        <p:grpSpPr>
          <a:xfrm>
            <a:off x="3332158" y="1071546"/>
            <a:ext cx="1096966" cy="1290646"/>
            <a:chOff x="3090854" y="1566850"/>
            <a:chExt cx="792162" cy="949325"/>
          </a:xfrm>
        </p:grpSpPr>
        <p:pic>
          <p:nvPicPr>
            <p:cNvPr id="5134" name="Picture 30" descr="1"/>
            <p:cNvPicPr>
              <a:picLocks noChangeAspect="1" noChangeArrowheads="1"/>
            </p:cNvPicPr>
            <p:nvPr/>
          </p:nvPicPr>
          <p:blipFill>
            <a:blip r:embed="rId2" cstate="print">
              <a:lum bright="-6000" contrast="24000"/>
            </a:blip>
            <a:srcRect l="42606" t="64474" r="19473"/>
            <a:stretch>
              <a:fillRect/>
            </a:stretch>
          </p:blipFill>
          <p:spPr bwMode="auto">
            <a:xfrm>
              <a:off x="3090854" y="1566850"/>
              <a:ext cx="792162" cy="949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36" name="Text Box 32"/>
            <p:cNvSpPr txBox="1">
              <a:spLocks noChangeArrowheads="1"/>
            </p:cNvSpPr>
            <p:nvPr/>
          </p:nvSpPr>
          <p:spPr bwMode="white">
            <a:xfrm>
              <a:off x="3411529" y="1663687"/>
              <a:ext cx="381000" cy="407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30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41" name="Группа 40"/>
          <p:cNvGrpSpPr/>
          <p:nvPr/>
        </p:nvGrpSpPr>
        <p:grpSpPr>
          <a:xfrm>
            <a:off x="2357422" y="2214554"/>
            <a:ext cx="1297030" cy="1329644"/>
            <a:chOff x="3148041" y="2885174"/>
            <a:chExt cx="792163" cy="949325"/>
          </a:xfrm>
        </p:grpSpPr>
        <p:pic>
          <p:nvPicPr>
            <p:cNvPr id="5133" name="Picture 29" descr="1"/>
            <p:cNvPicPr>
              <a:picLocks noChangeAspect="1" noChangeArrowheads="1"/>
            </p:cNvPicPr>
            <p:nvPr/>
          </p:nvPicPr>
          <p:blipFill>
            <a:blip r:embed="rId2" cstate="print">
              <a:lum bright="-6000" contrast="24000"/>
            </a:blip>
            <a:srcRect l="42606" t="64474" r="19473"/>
            <a:stretch>
              <a:fillRect/>
            </a:stretch>
          </p:blipFill>
          <p:spPr bwMode="auto">
            <a:xfrm>
              <a:off x="3148041" y="2885174"/>
              <a:ext cx="792163" cy="949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37" name="Text Box 33"/>
            <p:cNvSpPr txBox="1">
              <a:spLocks noChangeArrowheads="1"/>
            </p:cNvSpPr>
            <p:nvPr/>
          </p:nvSpPr>
          <p:spPr bwMode="white">
            <a:xfrm>
              <a:off x="3470304" y="2983599"/>
              <a:ext cx="381000" cy="3955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3000" b="1" dirty="0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42" name="Группа 41"/>
          <p:cNvGrpSpPr/>
          <p:nvPr/>
        </p:nvGrpSpPr>
        <p:grpSpPr>
          <a:xfrm>
            <a:off x="1895132" y="3429000"/>
            <a:ext cx="1049361" cy="1354150"/>
            <a:chOff x="1543050" y="3932238"/>
            <a:chExt cx="792163" cy="949325"/>
          </a:xfrm>
        </p:grpSpPr>
        <p:pic>
          <p:nvPicPr>
            <p:cNvPr id="5132" name="Picture 28" descr="1"/>
            <p:cNvPicPr>
              <a:picLocks noChangeAspect="1" noChangeArrowheads="1"/>
            </p:cNvPicPr>
            <p:nvPr/>
          </p:nvPicPr>
          <p:blipFill>
            <a:blip r:embed="rId2" cstate="print">
              <a:lum bright="-6000" contrast="24000"/>
            </a:blip>
            <a:srcRect l="42606" t="64474" r="19473"/>
            <a:stretch>
              <a:fillRect/>
            </a:stretch>
          </p:blipFill>
          <p:spPr bwMode="auto">
            <a:xfrm>
              <a:off x="1543050" y="3932238"/>
              <a:ext cx="792163" cy="949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38" name="Text Box 34"/>
            <p:cNvSpPr txBox="1">
              <a:spLocks noChangeArrowheads="1"/>
            </p:cNvSpPr>
            <p:nvPr/>
          </p:nvSpPr>
          <p:spPr bwMode="white">
            <a:xfrm>
              <a:off x="1865313" y="4067175"/>
              <a:ext cx="381000" cy="388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30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  <p:sp>
        <p:nvSpPr>
          <p:cNvPr id="7203" name="AutoShape 35"/>
          <p:cNvSpPr>
            <a:spLocks noChangeArrowheads="1"/>
          </p:cNvSpPr>
          <p:nvPr/>
        </p:nvSpPr>
        <p:spPr bwMode="auto">
          <a:xfrm>
            <a:off x="3214678" y="0"/>
            <a:ext cx="5572164" cy="785812"/>
          </a:xfrm>
          <a:prstGeom prst="roundRect">
            <a:avLst>
              <a:gd name="adj" fmla="val 42181"/>
            </a:avLst>
          </a:prstGeom>
          <a:noFill/>
          <a:ln w="19050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1. ФИЗИЧЕСКОЕ ЗДОРОВЬЕ</a:t>
            </a:r>
            <a:endParaRPr lang="en-US" sz="3200" b="1" dirty="0">
              <a:solidFill>
                <a:srgbClr val="C00000"/>
              </a:solidFill>
              <a:latin typeface="+mj-lt"/>
              <a:cs typeface="Arial" pitchFamily="34" charset="0"/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>
            <a:off x="0" y="6856412"/>
            <a:ext cx="9144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Группа 44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37" name="Прямоугольник 36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8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3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40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  <p:sp>
        <p:nvSpPr>
          <p:cNvPr id="44" name="AutoShape 17"/>
          <p:cNvSpPr>
            <a:spLocks noChangeArrowheads="1"/>
          </p:cNvSpPr>
          <p:nvPr/>
        </p:nvSpPr>
        <p:spPr bwMode="gray">
          <a:xfrm rot="10800000">
            <a:off x="1418293" y="5572140"/>
            <a:ext cx="7478087" cy="26434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FCDFF"/>
              </a:gs>
              <a:gs pos="100000">
                <a:schemeClr val="folHlink"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+mj-lt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219 к.3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357430"/>
            <a:ext cx="4643470" cy="3286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Z:\Будникова О. И\от Крупина И.М\ГРАМОТЫ\DSCF653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357298"/>
            <a:ext cx="3271840" cy="428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2714612" y="144828"/>
            <a:ext cx="6000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СПОРТИВНЫЕ ДОСТИЖЕНИЯ СТУДЕНТОВ КОЛЛЕДЖА</a:t>
            </a:r>
          </a:p>
        </p:txBody>
      </p:sp>
      <p:grpSp>
        <p:nvGrpSpPr>
          <p:cNvPr id="2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4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2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85267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85720" y="2857496"/>
            <a:ext cx="18573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Областные соревнования КРО ОГ ФСО «Юность России» </a:t>
            </a:r>
            <a:endParaRPr lang="ru-RU" dirty="0"/>
          </a:p>
        </p:txBody>
      </p:sp>
      <p:pic>
        <p:nvPicPr>
          <p:cNvPr id="8" name="Рисунок 7" descr="2004 к.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571612"/>
            <a:ext cx="6157918" cy="4143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2857488" y="285728"/>
            <a:ext cx="6000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СПОРТИВНЫЕ ДОСТИЖЕНИЯ СТУДЕНТОВ КОЛЛЕДЖА</a:t>
            </a:r>
          </a:p>
        </p:txBody>
      </p:sp>
      <p:grpSp>
        <p:nvGrpSpPr>
          <p:cNvPr id="11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3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4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203447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857488" y="0"/>
            <a:ext cx="6000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СПОРТИВНЫЕ ДОСТИЖЕНИЯ СТУДЕНТОВ КОЛЛЕДЖА</a:t>
            </a:r>
          </a:p>
        </p:txBody>
      </p:sp>
      <p:grpSp>
        <p:nvGrpSpPr>
          <p:cNvPr id="2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2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4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  <p:pic>
        <p:nvPicPr>
          <p:cNvPr id="8" name="Picture 2" descr="C:\Users\behjard\Desktop\презентация\Armresling Devushki 2008 - 023-2.jpg"/>
          <p:cNvPicPr>
            <a:picLocks noChangeAspect="1" noChangeArrowheads="1"/>
          </p:cNvPicPr>
          <p:nvPr/>
        </p:nvPicPr>
        <p:blipFill>
          <a:blip r:embed="rId3" cstate="print"/>
          <a:srcRect t="10637"/>
          <a:stretch>
            <a:fillRect/>
          </a:stretch>
        </p:blipFill>
        <p:spPr bwMode="auto">
          <a:xfrm>
            <a:off x="2071670" y="1285860"/>
            <a:ext cx="6851891" cy="4500594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03447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behjard\Desktop\Sport dlya muzeya srochno 24 oktyabrya 2013 copy\2157 к.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7037" y="1571612"/>
            <a:ext cx="6233483" cy="4143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2857488" y="285728"/>
            <a:ext cx="6000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СПОРТИВНЫЕ ДОСТИЖЕНИЯ СТУДЕНТОВ КОЛЛЕДЖА</a:t>
            </a:r>
          </a:p>
        </p:txBody>
      </p:sp>
      <p:grpSp>
        <p:nvGrpSpPr>
          <p:cNvPr id="2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3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4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  <p:sp>
        <p:nvSpPr>
          <p:cNvPr id="19" name="Прямоугольник 18"/>
          <p:cNvSpPr/>
          <p:nvPr/>
        </p:nvSpPr>
        <p:spPr>
          <a:xfrm>
            <a:off x="285720" y="2857496"/>
            <a:ext cx="18573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Областные соревнования КРО ОГ ФСО «Юность России»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3447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857488" y="285728"/>
            <a:ext cx="6000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СПОРТИВНЫЕ ДОСТИЖЕНИЯ СТУДЕНТОВ КОЛЛЕДЖА</a:t>
            </a:r>
          </a:p>
        </p:txBody>
      </p:sp>
      <p:grpSp>
        <p:nvGrpSpPr>
          <p:cNvPr id="2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2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4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  <p:pic>
        <p:nvPicPr>
          <p:cNvPr id="8" name="Picture 2" descr="Z:\Sekretar\Бридько А.И\презентация\Спортивные\DSC050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1500174"/>
            <a:ext cx="5668900" cy="4324152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03447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857488" y="0"/>
            <a:ext cx="6000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СПОРТИВНЫЕ ДОСТИЖЕНИЯ СТУДЕНТОВ КОЛЛЕДЖА</a:t>
            </a:r>
          </a:p>
        </p:txBody>
      </p:sp>
      <p:grpSp>
        <p:nvGrpSpPr>
          <p:cNvPr id="2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2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4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  <p:pic>
        <p:nvPicPr>
          <p:cNvPr id="9" name="Picture 3" descr="Z:\Sekretar\Бридько А.И\презентация\Sport dlya muzeya srochno 24 oktyabrya 2013 copy\A nu-ka parni 2012 nikon - 008.jpg"/>
          <p:cNvPicPr>
            <a:picLocks noChangeAspect="1" noChangeArrowheads="1"/>
          </p:cNvPicPr>
          <p:nvPr/>
        </p:nvPicPr>
        <p:blipFill>
          <a:blip r:embed="rId3" cstate="print"/>
          <a:srcRect l="4051" r="28468"/>
          <a:stretch>
            <a:fillRect/>
          </a:stretch>
        </p:blipFill>
        <p:spPr bwMode="auto">
          <a:xfrm>
            <a:off x="4143372" y="1214422"/>
            <a:ext cx="4572032" cy="45005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Z:\Будникова О. И\от Крупина И.М\ГРАМОТЫ\гра 2 001.jpg"/>
          <p:cNvPicPr/>
          <p:nvPr/>
        </p:nvPicPr>
        <p:blipFill>
          <a:blip r:embed="rId4" cstate="print"/>
          <a:srcRect l="4196" b="3724"/>
          <a:stretch>
            <a:fillRect/>
          </a:stretch>
        </p:blipFill>
        <p:spPr bwMode="auto">
          <a:xfrm>
            <a:off x="1214414" y="2357430"/>
            <a:ext cx="2358906" cy="3357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03447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6603859"/>
            <a:ext cx="611560" cy="26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714612" y="287704"/>
            <a:ext cx="60007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СПАРТАКИАДА ПЕДАГОГИЧЕСКИХ РАБОТНИКОВ СПО ЮРГИНСКОГО ТЕРКОМА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1026" name="Picture 2" descr="Z:\TEMP\f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06" y="2214554"/>
            <a:ext cx="5197333" cy="357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Sekretar\Решетка С.А\от Крупина\пед работники\20140215_1539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2214554"/>
            <a:ext cx="2678925" cy="357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4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4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857488" y="285728"/>
            <a:ext cx="6000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СПОРТИВНЫЕ ДОСТИЖЕНИЯ СТУДЕНТОВ КОЛЛЕДЖА</a:t>
            </a:r>
          </a:p>
        </p:txBody>
      </p:sp>
      <p:grpSp>
        <p:nvGrpSpPr>
          <p:cNvPr id="2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2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4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  <p:pic>
        <p:nvPicPr>
          <p:cNvPr id="9" name="Содержимое 3" descr="Exkursiya v YTK - Kitay 26.03.13 - 111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49439" y="1428736"/>
            <a:ext cx="6454331" cy="4357718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03447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622 к.20.jpg"/>
          <p:cNvPicPr/>
          <p:nvPr/>
        </p:nvPicPr>
        <p:blipFill>
          <a:blip r:embed="rId2" cstate="print"/>
          <a:srcRect t="10204"/>
          <a:stretch>
            <a:fillRect/>
          </a:stretch>
        </p:blipFill>
        <p:spPr bwMode="auto">
          <a:xfrm>
            <a:off x="4429158" y="2500306"/>
            <a:ext cx="4500560" cy="3000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0" y="6603859"/>
            <a:ext cx="611560" cy="26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714612" y="502018"/>
            <a:ext cx="60007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СПАРТАКИАДА ПЕДАГОГИЧЕСКИХ РАБОТНИКОВ СПО ЮРГИНСКОГО ТЕРКОМА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1028" name="Picture 4" descr="Z:\Sekretar\Решетка С.А\от Крупина\пед работники\Спртзал ЮТК 02.12.12 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9454" b="6250"/>
          <a:stretch>
            <a:fillRect/>
          </a:stretch>
        </p:blipFill>
        <p:spPr bwMode="auto">
          <a:xfrm>
            <a:off x="214282" y="2452466"/>
            <a:ext cx="3929090" cy="3048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4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4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Группа 36"/>
          <p:cNvGrpSpPr/>
          <p:nvPr/>
        </p:nvGrpSpPr>
        <p:grpSpPr>
          <a:xfrm>
            <a:off x="2070101" y="2994810"/>
            <a:ext cx="6859617" cy="1158195"/>
            <a:chOff x="2070101" y="2994810"/>
            <a:chExt cx="6859617" cy="1158195"/>
          </a:xfrm>
        </p:grpSpPr>
        <p:sp>
          <p:nvSpPr>
            <p:cNvPr id="7172" name="AutoShape 4"/>
            <p:cNvSpPr>
              <a:spLocks noChangeArrowheads="1"/>
            </p:cNvSpPr>
            <p:nvPr/>
          </p:nvSpPr>
          <p:spPr bwMode="gray">
            <a:xfrm>
              <a:off x="2070101" y="3000372"/>
              <a:ext cx="6859617" cy="1149353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shade val="92157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Arial" pitchFamily="34" charset="0"/>
                <a:cs typeface="+mn-cs"/>
              </a:endParaRPr>
            </a:p>
          </p:txBody>
        </p:sp>
        <p:sp>
          <p:nvSpPr>
            <p:cNvPr id="7174" name="AutoShape 6"/>
            <p:cNvSpPr>
              <a:spLocks noChangeArrowheads="1"/>
            </p:cNvSpPr>
            <p:nvPr/>
          </p:nvSpPr>
          <p:spPr bwMode="gray">
            <a:xfrm>
              <a:off x="2087005" y="3877639"/>
              <a:ext cx="6834261" cy="27536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alpha val="0"/>
                  </a:schemeClr>
                </a:gs>
                <a:gs pos="100000">
                  <a:schemeClr val="accent2">
                    <a:lumMod val="40000"/>
                    <a:lumOff val="6000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Arial" pitchFamily="34" charset="0"/>
                <a:cs typeface="+mn-cs"/>
              </a:endParaRPr>
            </a:p>
          </p:txBody>
        </p:sp>
        <p:sp>
          <p:nvSpPr>
            <p:cNvPr id="36" name="AutoShape 6"/>
            <p:cNvSpPr>
              <a:spLocks noChangeArrowheads="1"/>
            </p:cNvSpPr>
            <p:nvPr/>
          </p:nvSpPr>
          <p:spPr bwMode="gray">
            <a:xfrm rot="10800000">
              <a:off x="2071670" y="2994810"/>
              <a:ext cx="6834261" cy="27536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alpha val="0"/>
                  </a:schemeClr>
                </a:gs>
                <a:gs pos="100000">
                  <a:schemeClr val="accent2">
                    <a:lumMod val="40000"/>
                    <a:lumOff val="6000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Arial" pitchFamily="34" charset="0"/>
                <a:cs typeface="+mn-cs"/>
              </a:endParaRPr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1098564" y="4357694"/>
            <a:ext cx="7846619" cy="2109197"/>
            <a:chOff x="1098564" y="4357694"/>
            <a:chExt cx="7846619" cy="2109197"/>
          </a:xfrm>
        </p:grpSpPr>
        <p:sp>
          <p:nvSpPr>
            <p:cNvPr id="7177" name="AutoShape 9"/>
            <p:cNvSpPr>
              <a:spLocks noChangeArrowheads="1"/>
            </p:cNvSpPr>
            <p:nvPr/>
          </p:nvSpPr>
          <p:spPr bwMode="gray">
            <a:xfrm>
              <a:off x="1098564" y="4363433"/>
              <a:ext cx="7831154" cy="2103458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shade val="92157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Arial" pitchFamily="34" charset="0"/>
                <a:cs typeface="+mn-cs"/>
              </a:endParaRPr>
            </a:p>
          </p:txBody>
        </p:sp>
        <p:sp>
          <p:nvSpPr>
            <p:cNvPr id="7179" name="AutoShape 11"/>
            <p:cNvSpPr>
              <a:spLocks noChangeArrowheads="1"/>
            </p:cNvSpPr>
            <p:nvPr/>
          </p:nvSpPr>
          <p:spPr bwMode="gray">
            <a:xfrm>
              <a:off x="1113480" y="5958826"/>
              <a:ext cx="7802207" cy="50395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A8">
                    <a:alpha val="0"/>
                  </a:srgbClr>
                </a:gs>
                <a:gs pos="100000">
                  <a:srgbClr val="9B9B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Arial" pitchFamily="34" charset="0"/>
                <a:cs typeface="+mn-cs"/>
              </a:endParaRPr>
            </a:p>
          </p:txBody>
        </p:sp>
        <p:sp>
          <p:nvSpPr>
            <p:cNvPr id="33" name="AutoShape 11"/>
            <p:cNvSpPr>
              <a:spLocks noChangeArrowheads="1"/>
            </p:cNvSpPr>
            <p:nvPr/>
          </p:nvSpPr>
          <p:spPr bwMode="gray">
            <a:xfrm rot="10800000">
              <a:off x="1142976" y="4357694"/>
              <a:ext cx="7802207" cy="50395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A8">
                    <a:alpha val="0"/>
                  </a:srgbClr>
                </a:gs>
                <a:gs pos="100000">
                  <a:srgbClr val="9B9B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Arial" pitchFamily="34" charset="0"/>
                <a:cs typeface="+mn-cs"/>
              </a:endParaRPr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3071802" y="1643050"/>
            <a:ext cx="5857916" cy="1214446"/>
            <a:chOff x="3071802" y="1643050"/>
            <a:chExt cx="5857916" cy="1214446"/>
          </a:xfrm>
        </p:grpSpPr>
        <p:sp>
          <p:nvSpPr>
            <p:cNvPr id="7187" name="AutoShape 19"/>
            <p:cNvSpPr>
              <a:spLocks noChangeArrowheads="1"/>
            </p:cNvSpPr>
            <p:nvPr/>
          </p:nvSpPr>
          <p:spPr bwMode="gray">
            <a:xfrm>
              <a:off x="3071802" y="1643051"/>
              <a:ext cx="5857916" cy="1214445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92157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Arial" pitchFamily="34" charset="0"/>
                <a:cs typeface="+mn-cs"/>
              </a:endParaRPr>
            </a:p>
          </p:txBody>
        </p:sp>
        <p:sp>
          <p:nvSpPr>
            <p:cNvPr id="7189" name="AutoShape 21"/>
            <p:cNvSpPr>
              <a:spLocks noChangeArrowheads="1"/>
            </p:cNvSpPr>
            <p:nvPr/>
          </p:nvSpPr>
          <p:spPr bwMode="gray">
            <a:xfrm>
              <a:off x="3086237" y="2566535"/>
              <a:ext cx="5836263" cy="29096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Arial" pitchFamily="34" charset="0"/>
                <a:cs typeface="+mn-cs"/>
              </a:endParaRPr>
            </a:p>
          </p:txBody>
        </p:sp>
        <p:sp>
          <p:nvSpPr>
            <p:cNvPr id="30" name="AutoShape 21"/>
            <p:cNvSpPr>
              <a:spLocks noChangeArrowheads="1"/>
            </p:cNvSpPr>
            <p:nvPr/>
          </p:nvSpPr>
          <p:spPr bwMode="gray">
            <a:xfrm rot="10800000">
              <a:off x="3093455" y="1643050"/>
              <a:ext cx="5836263" cy="29096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Arial" pitchFamily="34" charset="0"/>
                <a:cs typeface="+mn-cs"/>
              </a:endParaRPr>
            </a:p>
          </p:txBody>
        </p:sp>
      </p:grpSp>
      <p:sp>
        <p:nvSpPr>
          <p:cNvPr id="7191" name="Text Box 23"/>
          <p:cNvSpPr txBox="1">
            <a:spLocks noChangeArrowheads="1"/>
          </p:cNvSpPr>
          <p:nvPr/>
        </p:nvSpPr>
        <p:spPr bwMode="white">
          <a:xfrm>
            <a:off x="3571868" y="1785926"/>
            <a:ext cx="507209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ctr">
              <a:spcBef>
                <a:spcPct val="50000"/>
              </a:spcBef>
              <a:buClr>
                <a:schemeClr val="tx1"/>
              </a:buClr>
              <a:defRPr/>
            </a:pPr>
            <a:r>
              <a:rPr lang="ru-RU" sz="2400" b="1" dirty="0" smtClean="0">
                <a:solidFill>
                  <a:schemeClr val="bg1"/>
                </a:solidFill>
              </a:rPr>
              <a:t>консультирование </a:t>
            </a:r>
            <a:r>
              <a:rPr lang="en-US" sz="2400" b="1" dirty="0" smtClean="0">
                <a:solidFill>
                  <a:schemeClr val="bg1"/>
                </a:solidFill>
              </a:rPr>
              <a:t/>
            </a:r>
            <a:br>
              <a:rPr lang="en-US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преподавателей, кураторов</a:t>
            </a:r>
            <a:endParaRPr lang="en-US" sz="24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7192" name="Text Box 24"/>
          <p:cNvSpPr txBox="1">
            <a:spLocks noChangeArrowheads="1"/>
          </p:cNvSpPr>
          <p:nvPr/>
        </p:nvSpPr>
        <p:spPr bwMode="white">
          <a:xfrm>
            <a:off x="3500430" y="3143248"/>
            <a:ext cx="521497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Clr>
                <a:schemeClr val="tx1"/>
              </a:buClr>
              <a:defRPr/>
            </a:pPr>
            <a:r>
              <a:rPr lang="ru-RU" sz="2400" b="1" dirty="0" smtClean="0">
                <a:solidFill>
                  <a:schemeClr val="bg1"/>
                </a:solidFill>
              </a:rPr>
              <a:t>психологическая помощь и поддержка обучающихся</a:t>
            </a:r>
            <a:endParaRPr lang="en-US" sz="24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pic>
        <p:nvPicPr>
          <p:cNvPr id="5132" name="Picture 28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808752" y="4579947"/>
            <a:ext cx="1149022" cy="13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29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 l="42606" t="64474" r="19473"/>
          <a:stretch>
            <a:fillRect/>
          </a:stretch>
        </p:blipFill>
        <p:spPr bwMode="auto">
          <a:xfrm>
            <a:off x="1923922" y="3143247"/>
            <a:ext cx="1006477" cy="108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9" name="Группа 28"/>
          <p:cNvGrpSpPr/>
          <p:nvPr/>
        </p:nvGrpSpPr>
        <p:grpSpPr>
          <a:xfrm>
            <a:off x="2857488" y="1928802"/>
            <a:ext cx="1033490" cy="1000132"/>
            <a:chOff x="2776520" y="1857364"/>
            <a:chExt cx="1033490" cy="1000132"/>
          </a:xfrm>
        </p:grpSpPr>
        <p:pic>
          <p:nvPicPr>
            <p:cNvPr id="5134" name="Picture 30" descr="1"/>
            <p:cNvPicPr>
              <a:picLocks noChangeAspect="1" noChangeArrowheads="1"/>
            </p:cNvPicPr>
            <p:nvPr/>
          </p:nvPicPr>
          <p:blipFill>
            <a:blip r:embed="rId2" cstate="print">
              <a:lum bright="-6000" contrast="24000"/>
            </a:blip>
            <a:srcRect l="42606" t="64474" r="19473"/>
            <a:stretch>
              <a:fillRect/>
            </a:stretch>
          </p:blipFill>
          <p:spPr bwMode="auto">
            <a:xfrm>
              <a:off x="2776520" y="1857364"/>
              <a:ext cx="1033490" cy="1000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36" name="Text Box 32"/>
            <p:cNvSpPr txBox="1">
              <a:spLocks noChangeArrowheads="1"/>
            </p:cNvSpPr>
            <p:nvPr/>
          </p:nvSpPr>
          <p:spPr bwMode="white">
            <a:xfrm>
              <a:off x="3286116" y="1928802"/>
              <a:ext cx="3810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sp>
        <p:nvSpPr>
          <p:cNvPr id="5137" name="Text Box 33"/>
          <p:cNvSpPr txBox="1">
            <a:spLocks noChangeArrowheads="1"/>
          </p:cNvSpPr>
          <p:nvPr/>
        </p:nvSpPr>
        <p:spPr bwMode="white">
          <a:xfrm>
            <a:off x="2357422" y="3286124"/>
            <a:ext cx="48407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5138" name="Text Box 34"/>
          <p:cNvSpPr txBox="1">
            <a:spLocks noChangeArrowheads="1"/>
          </p:cNvSpPr>
          <p:nvPr/>
        </p:nvSpPr>
        <p:spPr bwMode="white">
          <a:xfrm>
            <a:off x="1357290" y="4714884"/>
            <a:ext cx="5115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7203" name="AutoShape 35"/>
          <p:cNvSpPr>
            <a:spLocks noChangeArrowheads="1"/>
          </p:cNvSpPr>
          <p:nvPr/>
        </p:nvSpPr>
        <p:spPr bwMode="auto">
          <a:xfrm>
            <a:off x="3286116" y="500042"/>
            <a:ext cx="5572164" cy="785812"/>
          </a:xfrm>
          <a:prstGeom prst="roundRect">
            <a:avLst>
              <a:gd name="adj" fmla="val 42181"/>
            </a:avLst>
          </a:prstGeom>
          <a:noFill/>
          <a:ln w="19050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2. ПСИХИЧЕСКОЕ ЗДОРОВЬЕ</a:t>
            </a:r>
            <a:endParaRPr lang="en-US" sz="3600" b="1" dirty="0">
              <a:solidFill>
                <a:srgbClr val="C00000"/>
              </a:solidFill>
              <a:latin typeface="+mj-lt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0" y="6597352"/>
            <a:ext cx="611560" cy="26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93" name="Text Box 25"/>
          <p:cNvSpPr txBox="1">
            <a:spLocks noChangeArrowheads="1"/>
          </p:cNvSpPr>
          <p:nvPr/>
        </p:nvSpPr>
        <p:spPr bwMode="white">
          <a:xfrm>
            <a:off x="2214546" y="4572008"/>
            <a:ext cx="642942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реализация Программы </a:t>
            </a:r>
            <a:r>
              <a:rPr lang="ru-RU" sz="2400" b="1" dirty="0" err="1" smtClean="0">
                <a:solidFill>
                  <a:schemeClr val="bg1"/>
                </a:solidFill>
              </a:rPr>
              <a:t>постинтернатного</a:t>
            </a:r>
            <a:r>
              <a:rPr lang="ru-RU" sz="2400" b="1" dirty="0" smtClean="0">
                <a:solidFill>
                  <a:schemeClr val="bg1"/>
                </a:solidFill>
              </a:rPr>
              <a:t> сопровождения выпускников организаций </a:t>
            </a:r>
            <a:r>
              <a:rPr lang="en-US" sz="2400" b="1" dirty="0" smtClean="0">
                <a:solidFill>
                  <a:schemeClr val="bg1"/>
                </a:solidFill>
              </a:rPr>
              <a:t/>
            </a:r>
            <a:br>
              <a:rPr lang="en-US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для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детей-сирот и детей, оставшихся </a:t>
            </a:r>
            <a:r>
              <a:rPr lang="en-US" sz="2400" b="1" dirty="0" smtClean="0">
                <a:solidFill>
                  <a:schemeClr val="bg1"/>
                </a:solidFill>
              </a:rPr>
              <a:t/>
            </a:r>
            <a:br>
              <a:rPr lang="en-US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без попечения родителей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571472" y="3929066"/>
            <a:ext cx="8215370" cy="1357322"/>
            <a:chOff x="720" y="1392"/>
            <a:chExt cx="4058" cy="480"/>
          </a:xfrm>
        </p:grpSpPr>
        <p:sp>
          <p:nvSpPr>
            <p:cNvPr id="7172" name="AutoShape 4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shade val="92157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Arial" pitchFamily="34" charset="0"/>
                <a:cs typeface="+mn-cs"/>
              </a:endParaRPr>
            </a:p>
          </p:txBody>
        </p:sp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7174" name="AutoShape 6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alpha val="0"/>
                    </a:schemeClr>
                  </a:gs>
                  <a:gs pos="100000">
                    <a:schemeClr val="accent2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7175" name="AutoShape 7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0"/>
                      <a:invGamma/>
                    </a:schemeClr>
                  </a:gs>
                  <a:gs pos="100000">
                    <a:schemeClr val="accent2"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>
                  <a:latin typeface="Arial" pitchFamily="34" charset="0"/>
                  <a:cs typeface="+mn-cs"/>
                </a:endParaRPr>
              </a:p>
            </p:txBody>
          </p:sp>
        </p:grpSp>
      </p:grp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571472" y="2406711"/>
            <a:ext cx="8215370" cy="1308041"/>
            <a:chOff x="720" y="1392"/>
            <a:chExt cx="4058" cy="480"/>
          </a:xfrm>
        </p:grpSpPr>
        <p:sp>
          <p:nvSpPr>
            <p:cNvPr id="7187" name="AutoShape 19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92157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Arial" pitchFamily="34" charset="0"/>
                <a:cs typeface="+mn-cs"/>
              </a:endParaRPr>
            </a:p>
          </p:txBody>
        </p:sp>
        <p:grpSp>
          <p:nvGrpSpPr>
            <p:cNvPr id="7" name="Group 20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7189" name="AutoShape 21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7190" name="AutoShape 22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>
                  <a:latin typeface="Arial" pitchFamily="34" charset="0"/>
                  <a:cs typeface="+mn-cs"/>
                </a:endParaRPr>
              </a:p>
            </p:txBody>
          </p:sp>
        </p:grpSp>
      </p:grpSp>
      <p:sp>
        <p:nvSpPr>
          <p:cNvPr id="7191" name="Text Box 23"/>
          <p:cNvSpPr txBox="1">
            <a:spLocks noChangeArrowheads="1"/>
          </p:cNvSpPr>
          <p:nvPr/>
        </p:nvSpPr>
        <p:spPr bwMode="white">
          <a:xfrm>
            <a:off x="2285984" y="2516137"/>
            <a:ext cx="557216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just">
              <a:buClr>
                <a:schemeClr val="tx1"/>
              </a:buClr>
              <a:defRPr/>
            </a:pPr>
            <a:r>
              <a:rPr lang="ru-RU" sz="2400" b="1" dirty="0" smtClean="0">
                <a:solidFill>
                  <a:schemeClr val="bg1"/>
                </a:solidFill>
              </a:rPr>
              <a:t>занятия гуманитарного цикла,</a:t>
            </a:r>
            <a:endParaRPr lang="en-US" sz="2400" b="1" dirty="0" smtClean="0">
              <a:solidFill>
                <a:schemeClr val="bg1"/>
              </a:solidFill>
            </a:endParaRPr>
          </a:p>
          <a:p>
            <a:pPr marL="457200" indent="-457200" algn="just">
              <a:buClr>
                <a:schemeClr val="tx1"/>
              </a:buClr>
              <a:defRPr/>
            </a:pPr>
            <a:r>
              <a:rPr lang="ru-RU" sz="2400" b="1" dirty="0" smtClean="0">
                <a:solidFill>
                  <a:schemeClr val="bg1"/>
                </a:solidFill>
              </a:rPr>
              <a:t> специальные дисциплины</a:t>
            </a:r>
            <a:endParaRPr lang="en-US" sz="24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7192" name="Text Box 24"/>
          <p:cNvSpPr txBox="1">
            <a:spLocks noChangeArrowheads="1"/>
          </p:cNvSpPr>
          <p:nvPr/>
        </p:nvSpPr>
        <p:spPr bwMode="white">
          <a:xfrm>
            <a:off x="2169434" y="4187433"/>
            <a:ext cx="61436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bg1"/>
                </a:solidFill>
              </a:rPr>
              <a:t>работа Музея колледжа и </a:t>
            </a:r>
          </a:p>
          <a:p>
            <a:pPr algn="just"/>
            <a:r>
              <a:rPr lang="ru-RU" sz="2400" b="1" dirty="0" smtClean="0">
                <a:solidFill>
                  <a:schemeClr val="bg1"/>
                </a:solidFill>
              </a:rPr>
              <a:t>Центра эстетического воспитания</a:t>
            </a:r>
            <a:endParaRPr lang="ru-RU" sz="2400" b="1" dirty="0">
              <a:solidFill>
                <a:schemeClr val="bg1"/>
              </a:solidFill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500034" y="2621025"/>
            <a:ext cx="857257" cy="1071569"/>
            <a:chOff x="1500165" y="2214554"/>
            <a:chExt cx="857257" cy="1071569"/>
          </a:xfrm>
        </p:grpSpPr>
        <p:pic>
          <p:nvPicPr>
            <p:cNvPr id="5134" name="Picture 30" descr="1"/>
            <p:cNvPicPr>
              <a:picLocks noChangeAspect="1" noChangeArrowheads="1"/>
            </p:cNvPicPr>
            <p:nvPr/>
          </p:nvPicPr>
          <p:blipFill>
            <a:blip r:embed="rId2" cstate="print">
              <a:lum bright="-6000" contrast="24000"/>
            </a:blip>
            <a:srcRect l="42606" t="64474" r="19473"/>
            <a:stretch>
              <a:fillRect/>
            </a:stretch>
          </p:blipFill>
          <p:spPr bwMode="auto">
            <a:xfrm>
              <a:off x="1500165" y="2214554"/>
              <a:ext cx="857257" cy="10715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36" name="Text Box 32"/>
            <p:cNvSpPr txBox="1">
              <a:spLocks noChangeArrowheads="1"/>
            </p:cNvSpPr>
            <p:nvPr/>
          </p:nvSpPr>
          <p:spPr bwMode="white">
            <a:xfrm>
              <a:off x="1928794" y="2357430"/>
              <a:ext cx="35719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331609" y="4115994"/>
            <a:ext cx="1015509" cy="1098956"/>
            <a:chOff x="831675" y="4258870"/>
            <a:chExt cx="1015509" cy="1098956"/>
          </a:xfrm>
        </p:grpSpPr>
        <p:pic>
          <p:nvPicPr>
            <p:cNvPr id="5133" name="Picture 29" descr="1"/>
            <p:cNvPicPr>
              <a:picLocks noChangeAspect="1" noChangeArrowheads="1"/>
            </p:cNvPicPr>
            <p:nvPr/>
          </p:nvPicPr>
          <p:blipFill>
            <a:blip r:embed="rId2" cstate="print">
              <a:lum bright="-6000" contrast="24000"/>
            </a:blip>
            <a:srcRect l="42606" t="64474" r="19473"/>
            <a:stretch>
              <a:fillRect/>
            </a:stretch>
          </p:blipFill>
          <p:spPr bwMode="auto">
            <a:xfrm>
              <a:off x="831675" y="4258870"/>
              <a:ext cx="1015509" cy="10989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37" name="Text Box 33"/>
            <p:cNvSpPr txBox="1">
              <a:spLocks noChangeArrowheads="1"/>
            </p:cNvSpPr>
            <p:nvPr/>
          </p:nvSpPr>
          <p:spPr bwMode="white">
            <a:xfrm>
              <a:off x="1377284" y="4401747"/>
              <a:ext cx="3810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 dirty="0">
                  <a:solidFill>
                    <a:srgbClr val="FFFFFF"/>
                  </a:solidFill>
                </a:rPr>
                <a:t>2</a:t>
              </a:r>
            </a:p>
          </p:txBody>
        </p:sp>
      </p:grpSp>
      <p:sp>
        <p:nvSpPr>
          <p:cNvPr id="7203" name="AutoShape 35"/>
          <p:cNvSpPr>
            <a:spLocks noChangeArrowheads="1"/>
          </p:cNvSpPr>
          <p:nvPr/>
        </p:nvSpPr>
        <p:spPr bwMode="auto">
          <a:xfrm>
            <a:off x="2714612" y="714356"/>
            <a:ext cx="5572164" cy="785812"/>
          </a:xfrm>
          <a:prstGeom prst="roundRect">
            <a:avLst>
              <a:gd name="adj" fmla="val 42181"/>
            </a:avLst>
          </a:prstGeom>
          <a:noFill/>
          <a:ln w="19050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40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3. </a:t>
            </a:r>
            <a:r>
              <a:rPr lang="ru-RU" sz="36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СОЦИАЛЬНОЕ</a:t>
            </a:r>
            <a:r>
              <a:rPr lang="ru-RU" sz="40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 ЗДОРОВЬЕ</a:t>
            </a:r>
            <a:endParaRPr lang="en-US" sz="4000" b="1" dirty="0">
              <a:solidFill>
                <a:srgbClr val="C00000"/>
              </a:solidFill>
              <a:latin typeface="+mj-lt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0" y="6603859"/>
            <a:ext cx="611560" cy="26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2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4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3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25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6603859"/>
            <a:ext cx="611560" cy="26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2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1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2857488" y="142852"/>
            <a:ext cx="60007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ГРАЖДАНСКО-ПАТРИОТИЧЕСКОЕ ВОСПИТАНИЕ В КОЛЛЕДЖЕ </a:t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>2013-2017 ГОДЫ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0" y="2928934"/>
            <a:ext cx="221454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Музей </a:t>
            </a:r>
            <a:br>
              <a:rPr lang="ru-RU" sz="3200" b="1" dirty="0" smtClean="0"/>
            </a:br>
            <a:r>
              <a:rPr lang="ru-RU" sz="3200" b="1" dirty="0" smtClean="0"/>
              <a:t>ГПОУ ЮТК</a:t>
            </a:r>
            <a:endParaRPr lang="ru-RU" sz="3200" dirty="0"/>
          </a:p>
        </p:txBody>
      </p:sp>
      <p:pic>
        <p:nvPicPr>
          <p:cNvPr id="15" name="Picture 2" descr="Z:\Sekretar\МУЗЕЙ\Kolledj - fasad zdaniya YTK 2008\4802 к.12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1785926"/>
            <a:ext cx="5995787" cy="39630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6603859"/>
            <a:ext cx="611560" cy="26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2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1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2857488" y="214290"/>
            <a:ext cx="6000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РАБОТА ЦЕНТРА ЭСТЕТИЧЕСКОГО ВОСПИТАНИЯ В КОЛЛЕДЖЕ</a:t>
            </a:r>
          </a:p>
        </p:txBody>
      </p:sp>
      <p:pic>
        <p:nvPicPr>
          <p:cNvPr id="13" name="Picture 4" descr="Z:\Sekretar\Нюринберг Е.В\студент года\DSC_09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91902" y="1357298"/>
            <a:ext cx="6794940" cy="4500594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6603859"/>
            <a:ext cx="611560" cy="26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2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1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  <p:pic>
        <p:nvPicPr>
          <p:cNvPr id="15" name="Picture 3" descr="Z:\Sekretar\Нюринберг Е.В\студент года\DSC_09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2555" y="1357298"/>
            <a:ext cx="6684287" cy="4427304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Прямоугольник 15"/>
          <p:cNvSpPr/>
          <p:nvPr/>
        </p:nvSpPr>
        <p:spPr>
          <a:xfrm>
            <a:off x="2857488" y="214290"/>
            <a:ext cx="6000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РАБОТА ЦЕНТРА ЭСТЕТИЧЕСКОГО ВОСПИТАНИЯ В КОЛЛЕДЖЕ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86050" y="-24"/>
            <a:ext cx="6357950" cy="1857388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ru-RU" i="1" dirty="0" smtClean="0">
                <a:latin typeface="+mj-lt"/>
                <a:cs typeface="Times New Roman" pitchFamily="18" charset="0"/>
              </a:rPr>
              <a:t>ОБУЧАЮЩИЙ СЕМИНАР  </a:t>
            </a:r>
            <a:r>
              <a:rPr lang="ru-RU" b="1" dirty="0" smtClean="0">
                <a:latin typeface="+mj-lt"/>
                <a:cs typeface="Times New Roman" pitchFamily="18" charset="0"/>
              </a:rPr>
              <a:t>«ЗДОРОВЬЕСБЕРЕГАЮЩАЯ</a:t>
            </a:r>
            <a:endParaRPr lang="en-US" b="1" dirty="0" smtClean="0">
              <a:latin typeface="+mj-lt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</a:pPr>
            <a:r>
              <a:rPr lang="ru-RU" b="1" dirty="0" smtClean="0">
                <a:latin typeface="+mj-lt"/>
                <a:cs typeface="Times New Roman" pitchFamily="18" charset="0"/>
              </a:rPr>
              <a:t>ДЕЯТЕЛЬНОСТЬ - ОДНА ИЗ ГЛАВНЫХ СОСТАВЛЯЮЩИХ РАБОТЫ ПЕДАГОГА»</a:t>
            </a:r>
            <a:endParaRPr lang="ru-RU" dirty="0" smtClean="0">
              <a:latin typeface="+mj-lt"/>
              <a:cs typeface="Times New Roman" pitchFamily="18" charset="0"/>
            </a:endParaRPr>
          </a:p>
        </p:txBody>
      </p:sp>
      <p:pic>
        <p:nvPicPr>
          <p:cNvPr id="3074" name="Picture 2" descr="Z:\TEMP\7-29.10.jpg"/>
          <p:cNvPicPr>
            <a:picLocks noChangeAspect="1" noChangeArrowheads="1"/>
          </p:cNvPicPr>
          <p:nvPr/>
        </p:nvPicPr>
        <p:blipFill>
          <a:blip r:embed="rId2" cstate="print">
            <a:lum bright="29000" contrast="17000"/>
          </a:blip>
          <a:srcRect/>
          <a:stretch>
            <a:fillRect/>
          </a:stretch>
        </p:blipFill>
        <p:spPr bwMode="auto">
          <a:xfrm>
            <a:off x="2853458" y="1857364"/>
            <a:ext cx="6004822" cy="39431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Содержимое 3" descr="Титульный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357430"/>
            <a:ext cx="2237685" cy="3286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0" y="6603859"/>
            <a:ext cx="611560" cy="26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8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4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1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Z:\TEMP\4-29.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2000239"/>
            <a:ext cx="5738801" cy="37876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Объект 1"/>
          <p:cNvSpPr>
            <a:spLocks noGrp="1"/>
          </p:cNvSpPr>
          <p:nvPr>
            <p:ph idx="1"/>
          </p:nvPr>
        </p:nvSpPr>
        <p:spPr>
          <a:xfrm>
            <a:off x="2571736" y="71414"/>
            <a:ext cx="6357982" cy="2000264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ru-RU" sz="2400" i="1" dirty="0" smtClean="0">
                <a:latin typeface="+mj-lt"/>
                <a:cs typeface="Times New Roman" pitchFamily="18" charset="0"/>
              </a:rPr>
              <a:t>ОБЛАСТНОЙ СЕМИНАР-ПРАКТИКУМ</a:t>
            </a:r>
          </a:p>
          <a:p>
            <a:pPr marL="0">
              <a:spcBef>
                <a:spcPts val="0"/>
              </a:spcBef>
              <a:buNone/>
            </a:pPr>
            <a:r>
              <a:rPr lang="ru-RU" sz="2400" b="1" dirty="0" smtClean="0">
                <a:latin typeface="+mj-lt"/>
                <a:cs typeface="Times New Roman" pitchFamily="18" charset="0"/>
              </a:rPr>
              <a:t>«РЕАЛИЗАЦИЯ АКТИВНЫХ И ИНТЕРАКТИВНЫХ ФОРМ И МЕТОДОВ ОБУЧЕНИЯ </a:t>
            </a:r>
            <a:r>
              <a:rPr lang="en-US" sz="2400" b="1" dirty="0" smtClean="0">
                <a:latin typeface="+mj-lt"/>
                <a:cs typeface="Times New Roman" pitchFamily="18" charset="0"/>
              </a:rPr>
              <a:t/>
            </a:r>
            <a:br>
              <a:rPr lang="en-US" sz="2400" b="1" dirty="0" smtClean="0">
                <a:latin typeface="+mj-lt"/>
                <a:cs typeface="Times New Roman" pitchFamily="18" charset="0"/>
              </a:rPr>
            </a:br>
            <a:r>
              <a:rPr lang="ru-RU" sz="2400" b="1" dirty="0" smtClean="0">
                <a:latin typeface="+mj-lt"/>
                <a:cs typeface="Times New Roman" pitchFamily="18" charset="0"/>
              </a:rPr>
              <a:t>ПО ДИСЦИПЛИНАМ ПРОФЕССИОНАЛЬНОГО ЦИКЛА И МДК»</a:t>
            </a:r>
            <a:endParaRPr lang="ru-RU" sz="2400" dirty="0">
              <a:latin typeface="+mj-lt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6603859"/>
            <a:ext cx="611560" cy="26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2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3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3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  <p:pic>
        <p:nvPicPr>
          <p:cNvPr id="14" name="Рисунок 13" descr="D:\КОЛЛЕДЖ\АТТЕСТАЦИЯ моя\свидетельство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362" y="2285992"/>
            <a:ext cx="2450655" cy="35265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2" descr="C:\Documents and Settings\P-budnikova\Рабочий стол\Сканировать1.JPG"/>
          <p:cNvPicPr>
            <a:picLocks noChangeAspect="1" noChangeArrowheads="1"/>
          </p:cNvPicPr>
          <p:nvPr/>
        </p:nvPicPr>
        <p:blipFill>
          <a:blip r:embed="rId2" cstate="print"/>
          <a:srcRect t="1299" b="1299"/>
          <a:stretch>
            <a:fillRect/>
          </a:stretch>
        </p:blipFill>
        <p:spPr bwMode="auto">
          <a:xfrm>
            <a:off x="5000628" y="214290"/>
            <a:ext cx="3786214" cy="55318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604" name="Прямоугольник 3"/>
          <p:cNvSpPr>
            <a:spLocks noChangeArrowheads="1"/>
          </p:cNvSpPr>
          <p:nvPr/>
        </p:nvSpPr>
        <p:spPr bwMode="auto">
          <a:xfrm>
            <a:off x="428596" y="2571744"/>
            <a:ext cx="4214842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+mj-lt"/>
                <a:cs typeface="Times New Roman" pitchFamily="18" charset="0"/>
              </a:rPr>
              <a:t>  -</a:t>
            </a:r>
            <a:r>
              <a:rPr lang="ru-RU" sz="2000" b="1" dirty="0" smtClean="0">
                <a:latin typeface="+mj-lt"/>
                <a:cs typeface="Times New Roman" pitchFamily="18" charset="0"/>
              </a:rPr>
              <a:t> </a:t>
            </a:r>
            <a:r>
              <a:rPr lang="ru-RU" sz="2000" dirty="0" smtClean="0">
                <a:latin typeface="+mj-lt"/>
                <a:cs typeface="Times New Roman" pitchFamily="18" charset="0"/>
              </a:rPr>
              <a:t> создание условий к повышению мотивации  молодого человека на здоровый образ жизни; </a:t>
            </a:r>
          </a:p>
          <a:p>
            <a:endParaRPr lang="ru-RU" sz="800" dirty="0" smtClean="0">
              <a:latin typeface="+mj-lt"/>
              <a:cs typeface="Times New Roman" pitchFamily="18" charset="0"/>
            </a:endParaRPr>
          </a:p>
          <a:p>
            <a:r>
              <a:rPr lang="ru-RU" sz="2000" dirty="0" smtClean="0">
                <a:latin typeface="+mj-lt"/>
                <a:cs typeface="Times New Roman" pitchFamily="18" charset="0"/>
              </a:rPr>
              <a:t>- сохранение и улучшение состояния здоровья участников образовательного процесса;</a:t>
            </a:r>
          </a:p>
          <a:p>
            <a:endParaRPr lang="ru-RU" sz="800" dirty="0" smtClean="0">
              <a:latin typeface="+mj-lt"/>
              <a:cs typeface="Times New Roman" pitchFamily="18" charset="0"/>
            </a:endParaRPr>
          </a:p>
          <a:p>
            <a:r>
              <a:rPr lang="ru-RU" sz="2000" dirty="0" smtClean="0">
                <a:latin typeface="+mj-lt"/>
                <a:cs typeface="Times New Roman" pitchFamily="18" charset="0"/>
              </a:rPr>
              <a:t>- сознательное отношение студентов и педагогов к своему здоровью и здоровому образу жизни.</a:t>
            </a:r>
            <a:r>
              <a:rPr lang="ru-RU" b="1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 </a:t>
            </a:r>
            <a:endParaRPr lang="ru-RU" dirty="0"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6603859"/>
            <a:ext cx="611560" cy="26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3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9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2143108" y="500042"/>
            <a:ext cx="250033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cs typeface="Times New Roman" pitchFamily="18" charset="0"/>
              </a:rPr>
              <a:t>РЕАЛИЗАЦИЯ ПРОГРАММЫ </a:t>
            </a:r>
            <a:r>
              <a:rPr lang="ru-RU" sz="2800" dirty="0" smtClean="0">
                <a:cs typeface="Times New Roman" pitchFamily="18" charset="0"/>
              </a:rPr>
              <a:t>позволит обеспечить: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71414"/>
            <a:ext cx="8072494" cy="6643734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реализации Программы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1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Font typeface="Wingdings" pitchFamily="2" charset="2"/>
              <a:buChar char="Ø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Медико-санитарное  направление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Font typeface="Wingdings" pitchFamily="2" charset="2"/>
              <a:buChar char="Ø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Просветительское направление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Font typeface="Wingdings" pitchFamily="2" charset="2"/>
              <a:buChar char="Ø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Психолого-педагогическое направление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Font typeface="Wingdings" pitchFamily="2" charset="2"/>
              <a:buChar char="Ø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Спортивно-оздоровительное направление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Char char="Ø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Диагностическое направление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6603859"/>
            <a:ext cx="611560" cy="26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2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9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  <p:sp>
        <p:nvSpPr>
          <p:cNvPr id="10" name="Равнобедренный треугольник 9"/>
          <p:cNvSpPr/>
          <p:nvPr/>
        </p:nvSpPr>
        <p:spPr>
          <a:xfrm rot="5400000">
            <a:off x="-642938" y="1000104"/>
            <a:ext cx="3000364" cy="171448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38" name="Picture 2" descr="http://kugaevskaya.ucoz.ru/_tbkp/papka3/logo_zdorovoe_pokoleni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71504" cy="2928934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3214678" y="642918"/>
            <a:ext cx="521497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cs typeface="Times New Roman" pitchFamily="18" charset="0"/>
              </a:rPr>
              <a:t>ОДНА ИЗ ГЛАВНЫХ ЗАДАЧ КОЛЛЕДЖА</a:t>
            </a:r>
            <a:r>
              <a:rPr lang="en-US" sz="4400" b="1" dirty="0" smtClean="0">
                <a:solidFill>
                  <a:srgbClr val="C00000"/>
                </a:solidFill>
                <a:cs typeface="Times New Roman" pitchFamily="18" charset="0"/>
              </a:rPr>
              <a:t> -</a:t>
            </a:r>
            <a:r>
              <a:rPr lang="ru-RU" sz="4400" b="1" dirty="0" smtClean="0">
                <a:solidFill>
                  <a:srgbClr val="C00000"/>
                </a:solidFill>
                <a:cs typeface="Times New Roman" pitchFamily="18" charset="0"/>
              </a:rPr>
              <a:t> 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00232" y="2285992"/>
            <a:ext cx="6991978" cy="35719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 smtClean="0">
                <a:latin typeface="+mj-lt"/>
                <a:cs typeface="Times New Roman" pitchFamily="18" charset="0"/>
              </a:rPr>
              <a:t>это организация воспитательно-образовательного процесса, при которой качественное обучение, развитие</a:t>
            </a:r>
            <a:r>
              <a:rPr lang="en-US" sz="3200" b="1" dirty="0" smtClean="0">
                <a:latin typeface="+mj-lt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+mj-lt"/>
                <a:cs typeface="Times New Roman" pitchFamily="18" charset="0"/>
              </a:rPr>
              <a:t>и воспитание обучающихся сопровождается сохранением и укреплением их здоровья</a:t>
            </a:r>
            <a:endParaRPr lang="ru-RU" sz="12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009277" y="0"/>
            <a:ext cx="6134723" cy="2000240"/>
          </a:xfrm>
        </p:spPr>
        <p:txBody>
          <a:bodyPr>
            <a:normAutofit/>
          </a:bodyPr>
          <a:lstStyle/>
          <a:p>
            <a:pPr algn="r">
              <a:buNone/>
            </a:pPr>
            <a:endParaRPr lang="ru-RU" sz="2000" dirty="0" smtClean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pPr algn="r">
              <a:spcBef>
                <a:spcPts val="0"/>
              </a:spcBef>
              <a:buNone/>
              <a:defRPr/>
            </a:pPr>
            <a:r>
              <a:rPr lang="ru-RU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Здоровье так же заразительно, как и болезнь. </a:t>
            </a:r>
          </a:p>
          <a:p>
            <a:pPr algn="r">
              <a:spcBef>
                <a:spcPts val="0"/>
              </a:spcBef>
              <a:buNone/>
              <a:defRPr/>
            </a:pPr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Ромен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Роллан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85786" y="2357430"/>
            <a:ext cx="75724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600" b="1" i="1" dirty="0">
                <a:solidFill>
                  <a:srgbClr val="C00000"/>
                </a:solidFill>
                <a:cs typeface="Times New Roman" pitchFamily="18" charset="0"/>
              </a:rPr>
              <a:t>Спасибо </a:t>
            </a:r>
            <a:r>
              <a:rPr lang="en-US" sz="9600" b="1" i="1" dirty="0" smtClean="0">
                <a:solidFill>
                  <a:srgbClr val="C00000"/>
                </a:solidFill>
                <a:cs typeface="Times New Roman" pitchFamily="18" charset="0"/>
              </a:rPr>
              <a:t/>
            </a:r>
            <a:br>
              <a:rPr lang="en-US" sz="9600" b="1" i="1" dirty="0" smtClean="0">
                <a:solidFill>
                  <a:srgbClr val="C00000"/>
                </a:solidFill>
                <a:cs typeface="Times New Roman" pitchFamily="18" charset="0"/>
              </a:rPr>
            </a:br>
            <a:r>
              <a:rPr lang="ru-RU" sz="9600" b="1" i="1" dirty="0" smtClean="0">
                <a:solidFill>
                  <a:srgbClr val="C00000"/>
                </a:solidFill>
                <a:cs typeface="Times New Roman" pitchFamily="18" charset="0"/>
              </a:rPr>
              <a:t>за </a:t>
            </a:r>
            <a:r>
              <a:rPr lang="ru-RU" sz="9600" b="1" i="1" dirty="0">
                <a:solidFill>
                  <a:srgbClr val="C00000"/>
                </a:solidFill>
                <a:cs typeface="Times New Roman" pitchFamily="18" charset="0"/>
              </a:rPr>
              <a:t>внимание! </a:t>
            </a:r>
            <a:endParaRPr lang="ru-RU" sz="9600" dirty="0"/>
          </a:p>
        </p:txBody>
      </p:sp>
      <p:sp>
        <p:nvSpPr>
          <p:cNvPr id="4" name="Равнобедренный треугольник 3"/>
          <p:cNvSpPr/>
          <p:nvPr/>
        </p:nvSpPr>
        <p:spPr>
          <a:xfrm rot="5400000">
            <a:off x="-642938" y="1000104"/>
            <a:ext cx="3000364" cy="171448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 descr="http://kugaevskaya.ucoz.ru/_tbkp/papka3/logo_zdorovoe_pokoleni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871504" cy="292893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6603859"/>
            <a:ext cx="611560" cy="26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8" name="Группа 9"/>
          <p:cNvGrpSpPr/>
          <p:nvPr/>
        </p:nvGrpSpPr>
        <p:grpSpPr>
          <a:xfrm>
            <a:off x="0" y="6000768"/>
            <a:ext cx="9144001" cy="857232"/>
            <a:chOff x="0" y="5999180"/>
            <a:chExt cx="9144001" cy="857232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0" y="5999180"/>
              <a:ext cx="9144000" cy="857232"/>
            </a:xfrm>
            <a:prstGeom prst="rect">
              <a:avLst/>
            </a:prstGeom>
            <a:gradFill>
              <a:gsLst>
                <a:gs pos="0">
                  <a:schemeClr val="accent1">
                    <a:tint val="50000"/>
                    <a:satMod val="300000"/>
                    <a:alpha val="66000"/>
                  </a:schemeClr>
                </a:gs>
                <a:gs pos="35000">
                  <a:schemeClr val="accent1">
                    <a:tint val="37000"/>
                    <a:satMod val="300000"/>
                    <a:alpha val="61000"/>
                  </a:schemeClr>
                </a:gs>
                <a:gs pos="100000">
                  <a:schemeClr val="accent1">
                    <a:tint val="15000"/>
                    <a:satMod val="350000"/>
                    <a:alpha val="66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Picture 2" descr="E:\Work\Оформления\Эмблемы ЮТК\YTK_Logo1.png"/>
            <p:cNvPicPr>
              <a:picLocks noChangeAspect="1" noChangeArrowheads="1"/>
            </p:cNvPicPr>
            <p:nvPr/>
          </p:nvPicPr>
          <p:blipFill>
            <a:blip r:embed="rId3" cstate="print"/>
            <a:srcRect r="80770"/>
            <a:stretch>
              <a:fillRect/>
            </a:stretch>
          </p:blipFill>
          <p:spPr bwMode="auto">
            <a:xfrm>
              <a:off x="207134" y="6038839"/>
              <a:ext cx="735783" cy="817573"/>
            </a:xfrm>
            <a:prstGeom prst="rect">
              <a:avLst/>
            </a:prstGeom>
            <a:noFill/>
          </p:spPr>
        </p:pic>
        <p:sp>
          <p:nvSpPr>
            <p:cNvPr id="11" name="Subtitle 2"/>
            <p:cNvSpPr txBox="1">
              <a:spLocks/>
            </p:cNvSpPr>
            <p:nvPr/>
          </p:nvSpPr>
          <p:spPr>
            <a:xfrm>
              <a:off x="928662" y="5999180"/>
              <a:ext cx="8215339" cy="85723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ru-RU" sz="24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uLnTx/>
                  <a:uFillTx/>
                  <a:latin typeface="+mj-lt"/>
                  <a:ea typeface="+mn-ea"/>
                  <a:cs typeface="Times New Roman" pitchFamily="18" charset="0"/>
                </a:rPr>
                <a:t>ЗДОРОВЬЕСБЕРЕГАЮЩЕЕ СОПРОВОЖДЕНИЕ ОБРАЗОВАТЕЛЬНОГО ПРОЦЕССА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a57844954cc15103aecec54df43b8290a27c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815</TotalTime>
  <Words>433</Words>
  <Application>Microsoft Office PowerPoint</Application>
  <PresentationFormat>Экран (4:3)</PresentationFormat>
  <Paragraphs>102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Office Theme</vt:lpstr>
      <vt:lpstr>Будникова Ольга Ивановна  </vt:lpstr>
      <vt:lpstr>Слайд 2</vt:lpstr>
      <vt:lpstr>Слайд 3</vt:lpstr>
      <vt:lpstr>В соответствии с Уставом Всемирной Организации Здравоохранения (ВОЗ):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vev</cp:lastModifiedBy>
  <cp:revision>167</cp:revision>
  <dcterms:created xsi:type="dcterms:W3CDTF">2013-08-21T19:17:07Z</dcterms:created>
  <dcterms:modified xsi:type="dcterms:W3CDTF">2018-02-15T02:49:44Z</dcterms:modified>
</cp:coreProperties>
</file>