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7"/>
  </p:notesMasterIdLst>
  <p:sldIdLst>
    <p:sldId id="256" r:id="rId2"/>
    <p:sldId id="310" r:id="rId3"/>
    <p:sldId id="260" r:id="rId4"/>
    <p:sldId id="261" r:id="rId5"/>
    <p:sldId id="262" r:id="rId6"/>
    <p:sldId id="264" r:id="rId7"/>
    <p:sldId id="265" r:id="rId8"/>
    <p:sldId id="263" r:id="rId9"/>
    <p:sldId id="299" r:id="rId10"/>
    <p:sldId id="309" r:id="rId11"/>
    <p:sldId id="300" r:id="rId12"/>
    <p:sldId id="301" r:id="rId13"/>
    <p:sldId id="302" r:id="rId14"/>
    <p:sldId id="311" r:id="rId15"/>
    <p:sldId id="312" r:id="rId16"/>
    <p:sldId id="267" r:id="rId17"/>
    <p:sldId id="303" r:id="rId18"/>
    <p:sldId id="304" r:id="rId19"/>
    <p:sldId id="305" r:id="rId20"/>
    <p:sldId id="306" r:id="rId21"/>
    <p:sldId id="307" r:id="rId22"/>
    <p:sldId id="266" r:id="rId23"/>
    <p:sldId id="308" r:id="rId24"/>
    <p:sldId id="268" r:id="rId25"/>
    <p:sldId id="269" r:id="rId26"/>
    <p:sldId id="270" r:id="rId27"/>
    <p:sldId id="314" r:id="rId28"/>
    <p:sldId id="315" r:id="rId29"/>
    <p:sldId id="316" r:id="rId30"/>
    <p:sldId id="317" r:id="rId31"/>
    <p:sldId id="318" r:id="rId32"/>
    <p:sldId id="271" r:id="rId33"/>
    <p:sldId id="272" r:id="rId34"/>
    <p:sldId id="274" r:id="rId35"/>
    <p:sldId id="275" r:id="rId36"/>
    <p:sldId id="276" r:id="rId37"/>
    <p:sldId id="277" r:id="rId38"/>
    <p:sldId id="273" r:id="rId39"/>
    <p:sldId id="278" r:id="rId40"/>
    <p:sldId id="279" r:id="rId41"/>
    <p:sldId id="280" r:id="rId42"/>
    <p:sldId id="289" r:id="rId43"/>
    <p:sldId id="282" r:id="rId44"/>
    <p:sldId id="283" r:id="rId45"/>
    <p:sldId id="290" r:id="rId46"/>
    <p:sldId id="291" r:id="rId47"/>
    <p:sldId id="292" r:id="rId48"/>
    <p:sldId id="287" r:id="rId49"/>
    <p:sldId id="288" r:id="rId50"/>
    <p:sldId id="313" r:id="rId51"/>
    <p:sldId id="293" r:id="rId52"/>
    <p:sldId id="294" r:id="rId53"/>
    <p:sldId id="295" r:id="rId54"/>
    <p:sldId id="296" r:id="rId55"/>
    <p:sldId id="298" r:id="rId5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17" autoAdjust="0"/>
  </p:normalViewPr>
  <p:slideViewPr>
    <p:cSldViewPr>
      <p:cViewPr varScale="1">
        <p:scale>
          <a:sx n="89" d="100"/>
          <a:sy n="89" d="100"/>
        </p:scale>
        <p:origin x="-120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005014-DDCC-414D-B1C6-A6323C7AE484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EFF1C6-0919-4116-BCB0-FC317C2885BF}">
      <dgm:prSet phldrT="[Текст]" custT="1"/>
      <dgm:spPr/>
      <dgm:t>
        <a:bodyPr/>
        <a:lstStyle/>
        <a:p>
          <a:r>
            <a:rPr lang="ru-RU" sz="1800" b="1" dirty="0" smtClean="0"/>
            <a:t>Профессиональный стандарт</a:t>
          </a:r>
          <a:endParaRPr lang="ru-RU" sz="1800" b="1" dirty="0"/>
        </a:p>
      </dgm:t>
    </dgm:pt>
    <dgm:pt modelId="{56ACE010-0571-4D24-A2A8-BE8A2CF3E6A4}" type="parTrans" cxnId="{ABCEB253-898F-4569-8B54-63B0495860E7}">
      <dgm:prSet/>
      <dgm:spPr/>
      <dgm:t>
        <a:bodyPr/>
        <a:lstStyle/>
        <a:p>
          <a:endParaRPr lang="ru-RU"/>
        </a:p>
      </dgm:t>
    </dgm:pt>
    <dgm:pt modelId="{81724149-FAD2-4E42-A416-0E1637AC3EDE}" type="sibTrans" cxnId="{ABCEB253-898F-4569-8B54-63B0495860E7}">
      <dgm:prSet/>
      <dgm:spPr/>
      <dgm:t>
        <a:bodyPr/>
        <a:lstStyle/>
        <a:p>
          <a:endParaRPr lang="ru-RU"/>
        </a:p>
      </dgm:t>
    </dgm:pt>
    <dgm:pt modelId="{EDDBE35C-78D0-4592-A034-E2DC81B84366}">
      <dgm:prSet phldrT="[Текст]" custT="1"/>
      <dgm:spPr/>
      <dgm:t>
        <a:bodyPr/>
        <a:lstStyle/>
        <a:p>
          <a:r>
            <a:rPr lang="ru-RU" sz="2400" dirty="0" smtClean="0"/>
            <a:t>Требования </a:t>
          </a:r>
          <a:r>
            <a:rPr lang="ru-RU" sz="2400" dirty="0" smtClean="0"/>
            <a:t>                              к </a:t>
          </a:r>
          <a:r>
            <a:rPr lang="ru-RU" sz="2400" dirty="0" smtClean="0"/>
            <a:t>содержанию </a:t>
          </a:r>
          <a:r>
            <a:rPr lang="ru-RU" sz="2400" dirty="0" smtClean="0"/>
            <a:t>                           и </a:t>
          </a:r>
          <a:r>
            <a:rPr lang="ru-RU" sz="2400" dirty="0" smtClean="0"/>
            <a:t>качеству труда</a:t>
          </a:r>
          <a:endParaRPr lang="ru-RU" sz="2400" dirty="0"/>
        </a:p>
      </dgm:t>
    </dgm:pt>
    <dgm:pt modelId="{AE5EE8DA-12C5-4F7C-921A-C9F0537DFA80}" type="parTrans" cxnId="{2F53669D-43DA-4BBD-ADFC-5219E68D9AA0}">
      <dgm:prSet/>
      <dgm:spPr/>
      <dgm:t>
        <a:bodyPr/>
        <a:lstStyle/>
        <a:p>
          <a:endParaRPr lang="ru-RU"/>
        </a:p>
      </dgm:t>
    </dgm:pt>
    <dgm:pt modelId="{9225FD8A-5768-4B78-9F7F-6A717C5C6755}" type="sibTrans" cxnId="{2F53669D-43DA-4BBD-ADFC-5219E68D9AA0}">
      <dgm:prSet/>
      <dgm:spPr/>
      <dgm:t>
        <a:bodyPr/>
        <a:lstStyle/>
        <a:p>
          <a:endParaRPr lang="ru-RU"/>
        </a:p>
      </dgm:t>
    </dgm:pt>
    <dgm:pt modelId="{6DDBA214-22E2-40E7-A3FA-B76BEB5C1253}">
      <dgm:prSet phldrT="[Текст]" custT="1"/>
      <dgm:spPr/>
      <dgm:t>
        <a:bodyPr/>
        <a:lstStyle/>
        <a:p>
          <a:r>
            <a:rPr lang="ru-RU" sz="2400" dirty="0" smtClean="0"/>
            <a:t>Требования </a:t>
          </a:r>
          <a:r>
            <a:rPr lang="ru-RU" sz="2400" dirty="0" smtClean="0"/>
            <a:t>                     к </a:t>
          </a:r>
          <a:r>
            <a:rPr lang="ru-RU" sz="2400" dirty="0" smtClean="0"/>
            <a:t>уровню </a:t>
          </a:r>
          <a:r>
            <a:rPr lang="ru-RU" sz="2400" dirty="0" smtClean="0"/>
            <a:t>      квалификации</a:t>
          </a:r>
          <a:endParaRPr lang="ru-RU" sz="2400" dirty="0"/>
        </a:p>
      </dgm:t>
    </dgm:pt>
    <dgm:pt modelId="{F2A886CD-8152-4F8B-919E-4DCF09D75B4C}" type="parTrans" cxnId="{6AF085E7-17CA-4825-AB3F-BA228E0B81B5}">
      <dgm:prSet/>
      <dgm:spPr/>
      <dgm:t>
        <a:bodyPr/>
        <a:lstStyle/>
        <a:p>
          <a:endParaRPr lang="ru-RU"/>
        </a:p>
      </dgm:t>
    </dgm:pt>
    <dgm:pt modelId="{D55A95E4-8523-4581-B03B-791924FE4C95}" type="sibTrans" cxnId="{6AF085E7-17CA-4825-AB3F-BA228E0B81B5}">
      <dgm:prSet/>
      <dgm:spPr/>
      <dgm:t>
        <a:bodyPr/>
        <a:lstStyle/>
        <a:p>
          <a:endParaRPr lang="ru-RU"/>
        </a:p>
      </dgm:t>
    </dgm:pt>
    <dgm:pt modelId="{736C6802-8F7B-441B-9E21-199679522592}">
      <dgm:prSet phldrT="[Текст]" custT="1"/>
      <dgm:spPr/>
      <dgm:t>
        <a:bodyPr/>
        <a:lstStyle/>
        <a:p>
          <a:r>
            <a:rPr lang="ru-RU" sz="2400" dirty="0" smtClean="0"/>
            <a:t>Требования </a:t>
          </a:r>
          <a:r>
            <a:rPr lang="ru-RU" sz="2400" dirty="0" smtClean="0"/>
            <a:t>                              к </a:t>
          </a:r>
          <a:r>
            <a:rPr lang="ru-RU" sz="2400" dirty="0" smtClean="0"/>
            <a:t>условиям труда</a:t>
          </a:r>
          <a:endParaRPr lang="ru-RU" sz="2400" dirty="0"/>
        </a:p>
      </dgm:t>
    </dgm:pt>
    <dgm:pt modelId="{DC11F0DE-85F0-4DC7-B08B-6B788267AD76}" type="parTrans" cxnId="{0CF448EE-FE37-4B15-96C0-18030B3599C5}">
      <dgm:prSet/>
      <dgm:spPr/>
      <dgm:t>
        <a:bodyPr/>
        <a:lstStyle/>
        <a:p>
          <a:endParaRPr lang="ru-RU"/>
        </a:p>
      </dgm:t>
    </dgm:pt>
    <dgm:pt modelId="{2762A9F1-0FA2-46EE-9D04-6F02FBC33506}" type="sibTrans" cxnId="{0CF448EE-FE37-4B15-96C0-18030B3599C5}">
      <dgm:prSet/>
      <dgm:spPr/>
      <dgm:t>
        <a:bodyPr/>
        <a:lstStyle/>
        <a:p>
          <a:endParaRPr lang="ru-RU"/>
        </a:p>
      </dgm:t>
    </dgm:pt>
    <dgm:pt modelId="{5E4487D0-6E44-402B-B885-76A0BF4195BE}">
      <dgm:prSet phldrT="[Текст]" custT="1"/>
      <dgm:spPr/>
      <dgm:t>
        <a:bodyPr/>
        <a:lstStyle/>
        <a:p>
          <a:r>
            <a:rPr lang="ru-RU" sz="2000" dirty="0" smtClean="0"/>
            <a:t>Требования </a:t>
          </a:r>
          <a:r>
            <a:rPr lang="ru-RU" sz="2000" dirty="0" smtClean="0"/>
            <a:t>                                      к </a:t>
          </a:r>
          <a:r>
            <a:rPr lang="ru-RU" sz="2000" dirty="0" smtClean="0"/>
            <a:t>практическому опыту, профессиональному образованию и обучению</a:t>
          </a:r>
          <a:endParaRPr lang="ru-RU" sz="2000" dirty="0"/>
        </a:p>
      </dgm:t>
    </dgm:pt>
    <dgm:pt modelId="{A4D410E4-CC82-4C22-BD15-2FF29A43434A}" type="parTrans" cxnId="{73C3539C-10BB-4F0B-A68E-943882159B45}">
      <dgm:prSet/>
      <dgm:spPr/>
      <dgm:t>
        <a:bodyPr/>
        <a:lstStyle/>
        <a:p>
          <a:endParaRPr lang="ru-RU"/>
        </a:p>
      </dgm:t>
    </dgm:pt>
    <dgm:pt modelId="{D5CFC66A-B747-4002-819F-F76441F7CDF1}" type="sibTrans" cxnId="{73C3539C-10BB-4F0B-A68E-943882159B45}">
      <dgm:prSet/>
      <dgm:spPr/>
      <dgm:t>
        <a:bodyPr/>
        <a:lstStyle/>
        <a:p>
          <a:endParaRPr lang="ru-RU"/>
        </a:p>
      </dgm:t>
    </dgm:pt>
    <dgm:pt modelId="{A717E804-C00A-4157-9E9A-2CF65CE18EBA}" type="pres">
      <dgm:prSet presAssocID="{19005014-DDCC-414D-B1C6-A6323C7AE484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1E3A90-678B-47B9-8499-9F690DC5FB81}" type="pres">
      <dgm:prSet presAssocID="{19005014-DDCC-414D-B1C6-A6323C7AE484}" presName="matrix" presStyleCnt="0"/>
      <dgm:spPr/>
    </dgm:pt>
    <dgm:pt modelId="{DBCCE97A-FC62-4F4B-8B2F-C25BCF178A6D}" type="pres">
      <dgm:prSet presAssocID="{19005014-DDCC-414D-B1C6-A6323C7AE484}" presName="tile1" presStyleLbl="node1" presStyleIdx="0" presStyleCnt="4"/>
      <dgm:spPr/>
      <dgm:t>
        <a:bodyPr/>
        <a:lstStyle/>
        <a:p>
          <a:endParaRPr lang="ru-RU"/>
        </a:p>
      </dgm:t>
    </dgm:pt>
    <dgm:pt modelId="{E2B7303D-3A6D-460E-A06E-06BCFAD92474}" type="pres">
      <dgm:prSet presAssocID="{19005014-DDCC-414D-B1C6-A6323C7AE48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25098C-C2D0-4E07-AC08-D7ED4C2A37D3}" type="pres">
      <dgm:prSet presAssocID="{19005014-DDCC-414D-B1C6-A6323C7AE484}" presName="tile2" presStyleLbl="node1" presStyleIdx="1" presStyleCnt="4"/>
      <dgm:spPr/>
      <dgm:t>
        <a:bodyPr/>
        <a:lstStyle/>
        <a:p>
          <a:endParaRPr lang="ru-RU"/>
        </a:p>
      </dgm:t>
    </dgm:pt>
    <dgm:pt modelId="{805E2F7E-6AC7-4447-BE2A-99831CCD15A4}" type="pres">
      <dgm:prSet presAssocID="{19005014-DDCC-414D-B1C6-A6323C7AE48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8FC100-B6F3-442A-A496-CF779B9AF960}" type="pres">
      <dgm:prSet presAssocID="{19005014-DDCC-414D-B1C6-A6323C7AE484}" presName="tile3" presStyleLbl="node1" presStyleIdx="2" presStyleCnt="4" custLinFactNeighborY="1018"/>
      <dgm:spPr/>
      <dgm:t>
        <a:bodyPr/>
        <a:lstStyle/>
        <a:p>
          <a:endParaRPr lang="ru-RU"/>
        </a:p>
      </dgm:t>
    </dgm:pt>
    <dgm:pt modelId="{C2FB19F0-8F88-4FFE-A338-558B30C6450A}" type="pres">
      <dgm:prSet presAssocID="{19005014-DDCC-414D-B1C6-A6323C7AE48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DDDBF6-E68E-4412-9F24-FF4038392CD8}" type="pres">
      <dgm:prSet presAssocID="{19005014-DDCC-414D-B1C6-A6323C7AE484}" presName="tile4" presStyleLbl="node1" presStyleIdx="3" presStyleCnt="4"/>
      <dgm:spPr/>
      <dgm:t>
        <a:bodyPr/>
        <a:lstStyle/>
        <a:p>
          <a:endParaRPr lang="ru-RU"/>
        </a:p>
      </dgm:t>
    </dgm:pt>
    <dgm:pt modelId="{CD9F5605-84EF-4964-A156-16289F5287BE}" type="pres">
      <dgm:prSet presAssocID="{19005014-DDCC-414D-B1C6-A6323C7AE48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35EA3E-CFFE-4E89-B483-5A1D48591EDF}" type="pres">
      <dgm:prSet presAssocID="{19005014-DDCC-414D-B1C6-A6323C7AE484}" presName="centerTile" presStyleLbl="fgShp" presStyleIdx="0" presStyleCnt="1" custScaleX="109997" custLinFactNeighborX="1576" custLinFactNeighborY="-11755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BD08C397-4E21-4E66-9114-E915546702D4}" type="presOf" srcId="{A7EFF1C6-0919-4116-BCB0-FC317C2885BF}" destId="{5D35EA3E-CFFE-4E89-B483-5A1D48591EDF}" srcOrd="0" destOrd="0" presId="urn:microsoft.com/office/officeart/2005/8/layout/matrix1"/>
    <dgm:cxn modelId="{73243CD3-8221-45E8-B6C5-780C42381CDD}" type="presOf" srcId="{19005014-DDCC-414D-B1C6-A6323C7AE484}" destId="{A717E804-C00A-4157-9E9A-2CF65CE18EBA}" srcOrd="0" destOrd="0" presId="urn:microsoft.com/office/officeart/2005/8/layout/matrix1"/>
    <dgm:cxn modelId="{ABCEB253-898F-4569-8B54-63B0495860E7}" srcId="{19005014-DDCC-414D-B1C6-A6323C7AE484}" destId="{A7EFF1C6-0919-4116-BCB0-FC317C2885BF}" srcOrd="0" destOrd="0" parTransId="{56ACE010-0571-4D24-A2A8-BE8A2CF3E6A4}" sibTransId="{81724149-FAD2-4E42-A416-0E1637AC3EDE}"/>
    <dgm:cxn modelId="{2686669F-873D-4681-9F68-46AB64AAA846}" type="presOf" srcId="{EDDBE35C-78D0-4592-A034-E2DC81B84366}" destId="{DBCCE97A-FC62-4F4B-8B2F-C25BCF178A6D}" srcOrd="0" destOrd="0" presId="urn:microsoft.com/office/officeart/2005/8/layout/matrix1"/>
    <dgm:cxn modelId="{049E8030-90FC-4D6E-8375-D25FECF1CB94}" type="presOf" srcId="{5E4487D0-6E44-402B-B885-76A0BF4195BE}" destId="{51DDDBF6-E68E-4412-9F24-FF4038392CD8}" srcOrd="0" destOrd="0" presId="urn:microsoft.com/office/officeart/2005/8/layout/matrix1"/>
    <dgm:cxn modelId="{B4E7C726-4CA2-465A-995E-EF1891EF4B7D}" type="presOf" srcId="{736C6802-8F7B-441B-9E21-199679522592}" destId="{C2FB19F0-8F88-4FFE-A338-558B30C6450A}" srcOrd="1" destOrd="0" presId="urn:microsoft.com/office/officeart/2005/8/layout/matrix1"/>
    <dgm:cxn modelId="{9D65DA74-9145-4212-B21F-24F17CF3DB3A}" type="presOf" srcId="{6DDBA214-22E2-40E7-A3FA-B76BEB5C1253}" destId="{805E2F7E-6AC7-4447-BE2A-99831CCD15A4}" srcOrd="1" destOrd="0" presId="urn:microsoft.com/office/officeart/2005/8/layout/matrix1"/>
    <dgm:cxn modelId="{0CF448EE-FE37-4B15-96C0-18030B3599C5}" srcId="{A7EFF1C6-0919-4116-BCB0-FC317C2885BF}" destId="{736C6802-8F7B-441B-9E21-199679522592}" srcOrd="2" destOrd="0" parTransId="{DC11F0DE-85F0-4DC7-B08B-6B788267AD76}" sibTransId="{2762A9F1-0FA2-46EE-9D04-6F02FBC33506}"/>
    <dgm:cxn modelId="{3663FC4D-04C8-48D2-B341-825AEEBEB0DF}" type="presOf" srcId="{5E4487D0-6E44-402B-B885-76A0BF4195BE}" destId="{CD9F5605-84EF-4964-A156-16289F5287BE}" srcOrd="1" destOrd="0" presId="urn:microsoft.com/office/officeart/2005/8/layout/matrix1"/>
    <dgm:cxn modelId="{B6847BD0-02CD-4C3E-9297-A3B60F4D1C78}" type="presOf" srcId="{736C6802-8F7B-441B-9E21-199679522592}" destId="{2D8FC100-B6F3-442A-A496-CF779B9AF960}" srcOrd="0" destOrd="0" presId="urn:microsoft.com/office/officeart/2005/8/layout/matrix1"/>
    <dgm:cxn modelId="{987E4178-EFDB-4A39-82E4-045DEE66BD48}" type="presOf" srcId="{EDDBE35C-78D0-4592-A034-E2DC81B84366}" destId="{E2B7303D-3A6D-460E-A06E-06BCFAD92474}" srcOrd="1" destOrd="0" presId="urn:microsoft.com/office/officeart/2005/8/layout/matrix1"/>
    <dgm:cxn modelId="{6AF085E7-17CA-4825-AB3F-BA228E0B81B5}" srcId="{A7EFF1C6-0919-4116-BCB0-FC317C2885BF}" destId="{6DDBA214-22E2-40E7-A3FA-B76BEB5C1253}" srcOrd="1" destOrd="0" parTransId="{F2A886CD-8152-4F8B-919E-4DCF09D75B4C}" sibTransId="{D55A95E4-8523-4581-B03B-791924FE4C95}"/>
    <dgm:cxn modelId="{2F53669D-43DA-4BBD-ADFC-5219E68D9AA0}" srcId="{A7EFF1C6-0919-4116-BCB0-FC317C2885BF}" destId="{EDDBE35C-78D0-4592-A034-E2DC81B84366}" srcOrd="0" destOrd="0" parTransId="{AE5EE8DA-12C5-4F7C-921A-C9F0537DFA80}" sibTransId="{9225FD8A-5768-4B78-9F7F-6A717C5C6755}"/>
    <dgm:cxn modelId="{73C3539C-10BB-4F0B-A68E-943882159B45}" srcId="{A7EFF1C6-0919-4116-BCB0-FC317C2885BF}" destId="{5E4487D0-6E44-402B-B885-76A0BF4195BE}" srcOrd="3" destOrd="0" parTransId="{A4D410E4-CC82-4C22-BD15-2FF29A43434A}" sibTransId="{D5CFC66A-B747-4002-819F-F76441F7CDF1}"/>
    <dgm:cxn modelId="{28E554C2-4347-4B39-8352-B3D3613AE62F}" type="presOf" srcId="{6DDBA214-22E2-40E7-A3FA-B76BEB5C1253}" destId="{AE25098C-C2D0-4E07-AC08-D7ED4C2A37D3}" srcOrd="0" destOrd="0" presId="urn:microsoft.com/office/officeart/2005/8/layout/matrix1"/>
    <dgm:cxn modelId="{54913C22-C70F-470D-AE06-668C5FE34108}" type="presParOf" srcId="{A717E804-C00A-4157-9E9A-2CF65CE18EBA}" destId="{661E3A90-678B-47B9-8499-9F690DC5FB81}" srcOrd="0" destOrd="0" presId="urn:microsoft.com/office/officeart/2005/8/layout/matrix1"/>
    <dgm:cxn modelId="{CA55AC67-FB1A-4CD1-8CA2-6064B3B20425}" type="presParOf" srcId="{661E3A90-678B-47B9-8499-9F690DC5FB81}" destId="{DBCCE97A-FC62-4F4B-8B2F-C25BCF178A6D}" srcOrd="0" destOrd="0" presId="urn:microsoft.com/office/officeart/2005/8/layout/matrix1"/>
    <dgm:cxn modelId="{C53801F9-1E06-4AE5-8A61-4172DA84EA68}" type="presParOf" srcId="{661E3A90-678B-47B9-8499-9F690DC5FB81}" destId="{E2B7303D-3A6D-460E-A06E-06BCFAD92474}" srcOrd="1" destOrd="0" presId="urn:microsoft.com/office/officeart/2005/8/layout/matrix1"/>
    <dgm:cxn modelId="{4038CDB5-DA97-4CF5-9226-9CAB37385FCB}" type="presParOf" srcId="{661E3A90-678B-47B9-8499-9F690DC5FB81}" destId="{AE25098C-C2D0-4E07-AC08-D7ED4C2A37D3}" srcOrd="2" destOrd="0" presId="urn:microsoft.com/office/officeart/2005/8/layout/matrix1"/>
    <dgm:cxn modelId="{94A99B38-5DA0-48A2-9120-4E268A5DAAE0}" type="presParOf" srcId="{661E3A90-678B-47B9-8499-9F690DC5FB81}" destId="{805E2F7E-6AC7-4447-BE2A-99831CCD15A4}" srcOrd="3" destOrd="0" presId="urn:microsoft.com/office/officeart/2005/8/layout/matrix1"/>
    <dgm:cxn modelId="{618B0E65-8485-41CC-8242-966F442EB67C}" type="presParOf" srcId="{661E3A90-678B-47B9-8499-9F690DC5FB81}" destId="{2D8FC100-B6F3-442A-A496-CF779B9AF960}" srcOrd="4" destOrd="0" presId="urn:microsoft.com/office/officeart/2005/8/layout/matrix1"/>
    <dgm:cxn modelId="{9515A3EF-06E4-42B8-8A69-073FC7D775DF}" type="presParOf" srcId="{661E3A90-678B-47B9-8499-9F690DC5FB81}" destId="{C2FB19F0-8F88-4FFE-A338-558B30C6450A}" srcOrd="5" destOrd="0" presId="urn:microsoft.com/office/officeart/2005/8/layout/matrix1"/>
    <dgm:cxn modelId="{C4323164-CCA4-40F4-B6A2-84E277BDE167}" type="presParOf" srcId="{661E3A90-678B-47B9-8499-9F690DC5FB81}" destId="{51DDDBF6-E68E-4412-9F24-FF4038392CD8}" srcOrd="6" destOrd="0" presId="urn:microsoft.com/office/officeart/2005/8/layout/matrix1"/>
    <dgm:cxn modelId="{64CE3DAE-CF94-423A-AC9F-EFA54D317341}" type="presParOf" srcId="{661E3A90-678B-47B9-8499-9F690DC5FB81}" destId="{CD9F5605-84EF-4964-A156-16289F5287BE}" srcOrd="7" destOrd="0" presId="urn:microsoft.com/office/officeart/2005/8/layout/matrix1"/>
    <dgm:cxn modelId="{4E71C9D7-A7CF-4AF8-8F59-FD1A2D71AB61}" type="presParOf" srcId="{A717E804-C00A-4157-9E9A-2CF65CE18EBA}" destId="{5D35EA3E-CFFE-4E89-B483-5A1D48591EDF}" srcOrd="1" destOrd="0" presId="urn:microsoft.com/office/officeart/2005/8/layout/matrix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11BD15-0F6E-43FE-913E-FE8D13D53FD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781B56-C603-4C21-A81F-1D93E8C958B9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Трудовая функция</a:t>
          </a:r>
          <a:endParaRPr lang="ru-RU" dirty="0"/>
        </a:p>
      </dgm:t>
    </dgm:pt>
    <dgm:pt modelId="{362C6D39-B80E-432D-A464-58EABDD26562}" type="parTrans" cxnId="{2D1AA4DA-26C0-4A60-A034-7243FF94C23A}">
      <dgm:prSet/>
      <dgm:spPr/>
      <dgm:t>
        <a:bodyPr/>
        <a:lstStyle/>
        <a:p>
          <a:endParaRPr lang="ru-RU"/>
        </a:p>
      </dgm:t>
    </dgm:pt>
    <dgm:pt modelId="{F162683A-2E21-45C5-A9A5-8DD55829755F}" type="sibTrans" cxnId="{2D1AA4DA-26C0-4A60-A034-7243FF94C23A}">
      <dgm:prSet/>
      <dgm:spPr/>
      <dgm:t>
        <a:bodyPr/>
        <a:lstStyle/>
        <a:p>
          <a:endParaRPr lang="ru-RU"/>
        </a:p>
      </dgm:t>
    </dgm:pt>
    <dgm:pt modelId="{3226D85D-275C-4824-A0A1-3438E2571D6F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Трудовые действия</a:t>
          </a:r>
          <a:endParaRPr lang="ru-RU" dirty="0"/>
        </a:p>
      </dgm:t>
    </dgm:pt>
    <dgm:pt modelId="{234AD555-6508-432A-B972-2F3C0B6A055B}" type="parTrans" cxnId="{10EA07B9-6D8C-423C-ACC7-6BBD605FECE1}">
      <dgm:prSet/>
      <dgm:spPr/>
      <dgm:t>
        <a:bodyPr/>
        <a:lstStyle/>
        <a:p>
          <a:endParaRPr lang="ru-RU"/>
        </a:p>
      </dgm:t>
    </dgm:pt>
    <dgm:pt modelId="{E1CD3FC7-7A06-43CF-9F3C-C076F41B85F2}" type="sibTrans" cxnId="{10EA07B9-6D8C-423C-ACC7-6BBD605FECE1}">
      <dgm:prSet/>
      <dgm:spPr/>
      <dgm:t>
        <a:bodyPr/>
        <a:lstStyle/>
        <a:p>
          <a:endParaRPr lang="ru-RU"/>
        </a:p>
      </dgm:t>
    </dgm:pt>
    <dgm:pt modelId="{05136D75-5BAA-4555-BE6E-F51C7B62350A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Необходимые умения</a:t>
          </a:r>
          <a:endParaRPr lang="ru-RU" dirty="0"/>
        </a:p>
      </dgm:t>
    </dgm:pt>
    <dgm:pt modelId="{A256CE22-2931-4014-8514-2A4F26EA7543}" type="parTrans" cxnId="{6C45E2EF-1D1C-4E00-93CE-C2A20EF4180C}">
      <dgm:prSet/>
      <dgm:spPr/>
      <dgm:t>
        <a:bodyPr/>
        <a:lstStyle/>
        <a:p>
          <a:endParaRPr lang="ru-RU"/>
        </a:p>
      </dgm:t>
    </dgm:pt>
    <dgm:pt modelId="{1125291A-9777-4A92-8A12-85948036EBF8}" type="sibTrans" cxnId="{6C45E2EF-1D1C-4E00-93CE-C2A20EF4180C}">
      <dgm:prSet/>
      <dgm:spPr/>
      <dgm:t>
        <a:bodyPr/>
        <a:lstStyle/>
        <a:p>
          <a:endParaRPr lang="ru-RU"/>
        </a:p>
      </dgm:t>
    </dgm:pt>
    <dgm:pt modelId="{458F29F8-990C-42C1-A8D2-67F8AC4F6942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Необходимые знания</a:t>
          </a:r>
          <a:endParaRPr lang="ru-RU" dirty="0"/>
        </a:p>
      </dgm:t>
    </dgm:pt>
    <dgm:pt modelId="{877FD367-5469-404B-AC3D-313197C3D980}" type="parTrans" cxnId="{8B9C3542-679E-4C2F-A755-9BE88C579738}">
      <dgm:prSet/>
      <dgm:spPr/>
      <dgm:t>
        <a:bodyPr/>
        <a:lstStyle/>
        <a:p>
          <a:endParaRPr lang="ru-RU"/>
        </a:p>
      </dgm:t>
    </dgm:pt>
    <dgm:pt modelId="{A3EAED3B-8ED0-4DDB-BA13-AB01F3195949}" type="sibTrans" cxnId="{8B9C3542-679E-4C2F-A755-9BE88C579738}">
      <dgm:prSet/>
      <dgm:spPr/>
      <dgm:t>
        <a:bodyPr/>
        <a:lstStyle/>
        <a:p>
          <a:endParaRPr lang="ru-RU"/>
        </a:p>
      </dgm:t>
    </dgm:pt>
    <dgm:pt modelId="{C712897A-0DAC-4F66-83BA-075319F3E434}" type="pres">
      <dgm:prSet presAssocID="{6011BD15-0F6E-43FE-913E-FE8D13D53FD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6389E5C-A855-4939-8B1D-491C344CD815}" type="pres">
      <dgm:prSet presAssocID="{67781B56-C603-4C21-A81F-1D93E8C958B9}" presName="hierRoot1" presStyleCnt="0">
        <dgm:presLayoutVars>
          <dgm:hierBranch val="init"/>
        </dgm:presLayoutVars>
      </dgm:prSet>
      <dgm:spPr/>
    </dgm:pt>
    <dgm:pt modelId="{3B5D9D71-ECAA-492E-B9DA-DBD30342AE43}" type="pres">
      <dgm:prSet presAssocID="{67781B56-C603-4C21-A81F-1D93E8C958B9}" presName="rootComposite1" presStyleCnt="0"/>
      <dgm:spPr/>
    </dgm:pt>
    <dgm:pt modelId="{CBA5B1FF-3601-4E52-A9F4-804029B222C9}" type="pres">
      <dgm:prSet presAssocID="{67781B56-C603-4C21-A81F-1D93E8C958B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AD05F8-D4DF-4527-B3F3-F60FDA73F488}" type="pres">
      <dgm:prSet presAssocID="{67781B56-C603-4C21-A81F-1D93E8C958B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6A9A221D-3682-4110-881C-6ECCCF6D6EE5}" type="pres">
      <dgm:prSet presAssocID="{67781B56-C603-4C21-A81F-1D93E8C958B9}" presName="hierChild2" presStyleCnt="0"/>
      <dgm:spPr/>
    </dgm:pt>
    <dgm:pt modelId="{C244395E-0125-4959-980E-EDB3103B86CF}" type="pres">
      <dgm:prSet presAssocID="{234AD555-6508-432A-B972-2F3C0B6A055B}" presName="Name37" presStyleLbl="parChTrans1D2" presStyleIdx="0" presStyleCnt="3"/>
      <dgm:spPr/>
      <dgm:t>
        <a:bodyPr/>
        <a:lstStyle/>
        <a:p>
          <a:endParaRPr lang="ru-RU"/>
        </a:p>
      </dgm:t>
    </dgm:pt>
    <dgm:pt modelId="{017CE3DD-3AAB-4A87-8660-CDD5E5261973}" type="pres">
      <dgm:prSet presAssocID="{3226D85D-275C-4824-A0A1-3438E2571D6F}" presName="hierRoot2" presStyleCnt="0">
        <dgm:presLayoutVars>
          <dgm:hierBranch val="init"/>
        </dgm:presLayoutVars>
      </dgm:prSet>
      <dgm:spPr/>
    </dgm:pt>
    <dgm:pt modelId="{CE2D2820-0306-434A-880D-1415E87064F9}" type="pres">
      <dgm:prSet presAssocID="{3226D85D-275C-4824-A0A1-3438E2571D6F}" presName="rootComposite" presStyleCnt="0"/>
      <dgm:spPr/>
    </dgm:pt>
    <dgm:pt modelId="{9DA3C711-FD71-4CBD-87B0-E581639757CF}" type="pres">
      <dgm:prSet presAssocID="{3226D85D-275C-4824-A0A1-3438E2571D6F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38B40A-8A34-441C-BD8B-C1D530115D36}" type="pres">
      <dgm:prSet presAssocID="{3226D85D-275C-4824-A0A1-3438E2571D6F}" presName="rootConnector" presStyleLbl="node2" presStyleIdx="0" presStyleCnt="3"/>
      <dgm:spPr/>
      <dgm:t>
        <a:bodyPr/>
        <a:lstStyle/>
        <a:p>
          <a:endParaRPr lang="ru-RU"/>
        </a:p>
      </dgm:t>
    </dgm:pt>
    <dgm:pt modelId="{A0CF4FB5-E98D-48A3-B579-A2CBF6813BFB}" type="pres">
      <dgm:prSet presAssocID="{3226D85D-275C-4824-A0A1-3438E2571D6F}" presName="hierChild4" presStyleCnt="0"/>
      <dgm:spPr/>
    </dgm:pt>
    <dgm:pt modelId="{731194A2-0CA9-4AF5-AC66-242AB215A842}" type="pres">
      <dgm:prSet presAssocID="{3226D85D-275C-4824-A0A1-3438E2571D6F}" presName="hierChild5" presStyleCnt="0"/>
      <dgm:spPr/>
    </dgm:pt>
    <dgm:pt modelId="{0B6CA612-538C-4648-90A2-0E9CDF3421EB}" type="pres">
      <dgm:prSet presAssocID="{A256CE22-2931-4014-8514-2A4F26EA7543}" presName="Name37" presStyleLbl="parChTrans1D2" presStyleIdx="1" presStyleCnt="3"/>
      <dgm:spPr/>
      <dgm:t>
        <a:bodyPr/>
        <a:lstStyle/>
        <a:p>
          <a:endParaRPr lang="ru-RU"/>
        </a:p>
      </dgm:t>
    </dgm:pt>
    <dgm:pt modelId="{A4C621C8-9064-4AC3-BE79-4E384FC1FE47}" type="pres">
      <dgm:prSet presAssocID="{05136D75-5BAA-4555-BE6E-F51C7B62350A}" presName="hierRoot2" presStyleCnt="0">
        <dgm:presLayoutVars>
          <dgm:hierBranch val="init"/>
        </dgm:presLayoutVars>
      </dgm:prSet>
      <dgm:spPr/>
    </dgm:pt>
    <dgm:pt modelId="{68341D02-C68E-4F3E-9021-A3F657A25735}" type="pres">
      <dgm:prSet presAssocID="{05136D75-5BAA-4555-BE6E-F51C7B62350A}" presName="rootComposite" presStyleCnt="0"/>
      <dgm:spPr/>
    </dgm:pt>
    <dgm:pt modelId="{E145B478-5D18-464A-ADB8-5442D72E64AA}" type="pres">
      <dgm:prSet presAssocID="{05136D75-5BAA-4555-BE6E-F51C7B62350A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D2BEA02-CC46-4F29-803E-D8B25BB172D6}" type="pres">
      <dgm:prSet presAssocID="{05136D75-5BAA-4555-BE6E-F51C7B62350A}" presName="rootConnector" presStyleLbl="node2" presStyleIdx="1" presStyleCnt="3"/>
      <dgm:spPr/>
      <dgm:t>
        <a:bodyPr/>
        <a:lstStyle/>
        <a:p>
          <a:endParaRPr lang="ru-RU"/>
        </a:p>
      </dgm:t>
    </dgm:pt>
    <dgm:pt modelId="{63FF965D-624F-4775-AC38-AB2E8EEEA146}" type="pres">
      <dgm:prSet presAssocID="{05136D75-5BAA-4555-BE6E-F51C7B62350A}" presName="hierChild4" presStyleCnt="0"/>
      <dgm:spPr/>
    </dgm:pt>
    <dgm:pt modelId="{C97E4CCE-5E59-4B69-8778-A5D32CAD077C}" type="pres">
      <dgm:prSet presAssocID="{05136D75-5BAA-4555-BE6E-F51C7B62350A}" presName="hierChild5" presStyleCnt="0"/>
      <dgm:spPr/>
    </dgm:pt>
    <dgm:pt modelId="{B2129A91-BCB3-48B2-8B29-7554246A1072}" type="pres">
      <dgm:prSet presAssocID="{877FD367-5469-404B-AC3D-313197C3D980}" presName="Name37" presStyleLbl="parChTrans1D2" presStyleIdx="2" presStyleCnt="3"/>
      <dgm:spPr/>
      <dgm:t>
        <a:bodyPr/>
        <a:lstStyle/>
        <a:p>
          <a:endParaRPr lang="ru-RU"/>
        </a:p>
      </dgm:t>
    </dgm:pt>
    <dgm:pt modelId="{778278EE-19E9-48B2-86C3-5FDDD7588E83}" type="pres">
      <dgm:prSet presAssocID="{458F29F8-990C-42C1-A8D2-67F8AC4F6942}" presName="hierRoot2" presStyleCnt="0">
        <dgm:presLayoutVars>
          <dgm:hierBranch val="init"/>
        </dgm:presLayoutVars>
      </dgm:prSet>
      <dgm:spPr/>
    </dgm:pt>
    <dgm:pt modelId="{74FC3326-A000-4850-ACCB-AF1BC67F7D9D}" type="pres">
      <dgm:prSet presAssocID="{458F29F8-990C-42C1-A8D2-67F8AC4F6942}" presName="rootComposite" presStyleCnt="0"/>
      <dgm:spPr/>
    </dgm:pt>
    <dgm:pt modelId="{730DF299-22AF-400E-BDA1-6D3B97FACF0A}" type="pres">
      <dgm:prSet presAssocID="{458F29F8-990C-42C1-A8D2-67F8AC4F6942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1A60CF-9C2A-478C-B1BB-C86D77AB4D82}" type="pres">
      <dgm:prSet presAssocID="{458F29F8-990C-42C1-A8D2-67F8AC4F6942}" presName="rootConnector" presStyleLbl="node2" presStyleIdx="2" presStyleCnt="3"/>
      <dgm:spPr/>
      <dgm:t>
        <a:bodyPr/>
        <a:lstStyle/>
        <a:p>
          <a:endParaRPr lang="ru-RU"/>
        </a:p>
      </dgm:t>
    </dgm:pt>
    <dgm:pt modelId="{987B1529-2C9C-4FB2-AC60-57A72B2DE5B4}" type="pres">
      <dgm:prSet presAssocID="{458F29F8-990C-42C1-A8D2-67F8AC4F6942}" presName="hierChild4" presStyleCnt="0"/>
      <dgm:spPr/>
    </dgm:pt>
    <dgm:pt modelId="{4F5E46FD-5D1C-4C5F-A530-7025E15FBE7B}" type="pres">
      <dgm:prSet presAssocID="{458F29F8-990C-42C1-A8D2-67F8AC4F6942}" presName="hierChild5" presStyleCnt="0"/>
      <dgm:spPr/>
    </dgm:pt>
    <dgm:pt modelId="{0E4195FB-DE34-490D-9ACF-AC534FFE6702}" type="pres">
      <dgm:prSet presAssocID="{67781B56-C603-4C21-A81F-1D93E8C958B9}" presName="hierChild3" presStyleCnt="0"/>
      <dgm:spPr/>
    </dgm:pt>
  </dgm:ptLst>
  <dgm:cxnLst>
    <dgm:cxn modelId="{4078FB80-010A-4B93-9992-8BCA6D71FB43}" type="presOf" srcId="{234AD555-6508-432A-B972-2F3C0B6A055B}" destId="{C244395E-0125-4959-980E-EDB3103B86CF}" srcOrd="0" destOrd="0" presId="urn:microsoft.com/office/officeart/2005/8/layout/orgChart1"/>
    <dgm:cxn modelId="{D9CC282B-22F9-4874-AD00-F154A47483B2}" type="presOf" srcId="{458F29F8-990C-42C1-A8D2-67F8AC4F6942}" destId="{730DF299-22AF-400E-BDA1-6D3B97FACF0A}" srcOrd="0" destOrd="0" presId="urn:microsoft.com/office/officeart/2005/8/layout/orgChart1"/>
    <dgm:cxn modelId="{B8CB9293-4978-4E09-B477-1004A04B76E0}" type="presOf" srcId="{A256CE22-2931-4014-8514-2A4F26EA7543}" destId="{0B6CA612-538C-4648-90A2-0E9CDF3421EB}" srcOrd="0" destOrd="0" presId="urn:microsoft.com/office/officeart/2005/8/layout/orgChart1"/>
    <dgm:cxn modelId="{0B3749A1-A40D-4391-8EF6-C25CA1899A57}" type="presOf" srcId="{6011BD15-0F6E-43FE-913E-FE8D13D53FD6}" destId="{C712897A-0DAC-4F66-83BA-075319F3E434}" srcOrd="0" destOrd="0" presId="urn:microsoft.com/office/officeart/2005/8/layout/orgChart1"/>
    <dgm:cxn modelId="{10EA07B9-6D8C-423C-ACC7-6BBD605FECE1}" srcId="{67781B56-C603-4C21-A81F-1D93E8C958B9}" destId="{3226D85D-275C-4824-A0A1-3438E2571D6F}" srcOrd="0" destOrd="0" parTransId="{234AD555-6508-432A-B972-2F3C0B6A055B}" sibTransId="{E1CD3FC7-7A06-43CF-9F3C-C076F41B85F2}"/>
    <dgm:cxn modelId="{CEF4D8CF-1F6F-4CA1-9A82-22A911638FEB}" type="presOf" srcId="{458F29F8-990C-42C1-A8D2-67F8AC4F6942}" destId="{851A60CF-9C2A-478C-B1BB-C86D77AB4D82}" srcOrd="1" destOrd="0" presId="urn:microsoft.com/office/officeart/2005/8/layout/orgChart1"/>
    <dgm:cxn modelId="{0B2AB4E6-9391-48B9-BEAE-28501A01E2CB}" type="presOf" srcId="{877FD367-5469-404B-AC3D-313197C3D980}" destId="{B2129A91-BCB3-48B2-8B29-7554246A1072}" srcOrd="0" destOrd="0" presId="urn:microsoft.com/office/officeart/2005/8/layout/orgChart1"/>
    <dgm:cxn modelId="{8B9C3542-679E-4C2F-A755-9BE88C579738}" srcId="{67781B56-C603-4C21-A81F-1D93E8C958B9}" destId="{458F29F8-990C-42C1-A8D2-67F8AC4F6942}" srcOrd="2" destOrd="0" parTransId="{877FD367-5469-404B-AC3D-313197C3D980}" sibTransId="{A3EAED3B-8ED0-4DDB-BA13-AB01F3195949}"/>
    <dgm:cxn modelId="{2D1AA4DA-26C0-4A60-A034-7243FF94C23A}" srcId="{6011BD15-0F6E-43FE-913E-FE8D13D53FD6}" destId="{67781B56-C603-4C21-A81F-1D93E8C958B9}" srcOrd="0" destOrd="0" parTransId="{362C6D39-B80E-432D-A464-58EABDD26562}" sibTransId="{F162683A-2E21-45C5-A9A5-8DD55829755F}"/>
    <dgm:cxn modelId="{6C45E2EF-1D1C-4E00-93CE-C2A20EF4180C}" srcId="{67781B56-C603-4C21-A81F-1D93E8C958B9}" destId="{05136D75-5BAA-4555-BE6E-F51C7B62350A}" srcOrd="1" destOrd="0" parTransId="{A256CE22-2931-4014-8514-2A4F26EA7543}" sibTransId="{1125291A-9777-4A92-8A12-85948036EBF8}"/>
    <dgm:cxn modelId="{846BDF94-F94F-472A-9046-263B99ABEF81}" type="presOf" srcId="{67781B56-C603-4C21-A81F-1D93E8C958B9}" destId="{17AD05F8-D4DF-4527-B3F3-F60FDA73F488}" srcOrd="1" destOrd="0" presId="urn:microsoft.com/office/officeart/2005/8/layout/orgChart1"/>
    <dgm:cxn modelId="{B5DCE638-AD45-49D2-A466-2C0B86D065AF}" type="presOf" srcId="{3226D85D-275C-4824-A0A1-3438E2571D6F}" destId="{9DA3C711-FD71-4CBD-87B0-E581639757CF}" srcOrd="0" destOrd="0" presId="urn:microsoft.com/office/officeart/2005/8/layout/orgChart1"/>
    <dgm:cxn modelId="{F8374C88-6539-4E0D-9624-47520077AB5D}" type="presOf" srcId="{3226D85D-275C-4824-A0A1-3438E2571D6F}" destId="{1638B40A-8A34-441C-BD8B-C1D530115D36}" srcOrd="1" destOrd="0" presId="urn:microsoft.com/office/officeart/2005/8/layout/orgChart1"/>
    <dgm:cxn modelId="{EFBD2703-1162-41A9-A848-0FA52EE54751}" type="presOf" srcId="{67781B56-C603-4C21-A81F-1D93E8C958B9}" destId="{CBA5B1FF-3601-4E52-A9F4-804029B222C9}" srcOrd="0" destOrd="0" presId="urn:microsoft.com/office/officeart/2005/8/layout/orgChart1"/>
    <dgm:cxn modelId="{C36641D4-5ABC-4877-9A5B-D796F850DE0B}" type="presOf" srcId="{05136D75-5BAA-4555-BE6E-F51C7B62350A}" destId="{E145B478-5D18-464A-ADB8-5442D72E64AA}" srcOrd="0" destOrd="0" presId="urn:microsoft.com/office/officeart/2005/8/layout/orgChart1"/>
    <dgm:cxn modelId="{B7CFB590-976D-4334-A0E5-CDD2D06707AB}" type="presOf" srcId="{05136D75-5BAA-4555-BE6E-F51C7B62350A}" destId="{7D2BEA02-CC46-4F29-803E-D8B25BB172D6}" srcOrd="1" destOrd="0" presId="urn:microsoft.com/office/officeart/2005/8/layout/orgChart1"/>
    <dgm:cxn modelId="{EC4A32A3-474E-460E-AB1D-E8F899A0780E}" type="presParOf" srcId="{C712897A-0DAC-4F66-83BA-075319F3E434}" destId="{B6389E5C-A855-4939-8B1D-491C344CD815}" srcOrd="0" destOrd="0" presId="urn:microsoft.com/office/officeart/2005/8/layout/orgChart1"/>
    <dgm:cxn modelId="{E7FB02AE-676C-40E0-97A8-817E3229486E}" type="presParOf" srcId="{B6389E5C-A855-4939-8B1D-491C344CD815}" destId="{3B5D9D71-ECAA-492E-B9DA-DBD30342AE43}" srcOrd="0" destOrd="0" presId="urn:microsoft.com/office/officeart/2005/8/layout/orgChart1"/>
    <dgm:cxn modelId="{1FA8C2E3-4AAE-4405-BD97-4941052D8EDF}" type="presParOf" srcId="{3B5D9D71-ECAA-492E-B9DA-DBD30342AE43}" destId="{CBA5B1FF-3601-4E52-A9F4-804029B222C9}" srcOrd="0" destOrd="0" presId="urn:microsoft.com/office/officeart/2005/8/layout/orgChart1"/>
    <dgm:cxn modelId="{858AF5FA-30FF-43BB-BBEC-A7789D748C39}" type="presParOf" srcId="{3B5D9D71-ECAA-492E-B9DA-DBD30342AE43}" destId="{17AD05F8-D4DF-4527-B3F3-F60FDA73F488}" srcOrd="1" destOrd="0" presId="urn:microsoft.com/office/officeart/2005/8/layout/orgChart1"/>
    <dgm:cxn modelId="{E0332066-7400-4656-A2AC-6E7F79EB8EB9}" type="presParOf" srcId="{B6389E5C-A855-4939-8B1D-491C344CD815}" destId="{6A9A221D-3682-4110-881C-6ECCCF6D6EE5}" srcOrd="1" destOrd="0" presId="urn:microsoft.com/office/officeart/2005/8/layout/orgChart1"/>
    <dgm:cxn modelId="{D696A116-5C96-4465-8690-98A806A50F4D}" type="presParOf" srcId="{6A9A221D-3682-4110-881C-6ECCCF6D6EE5}" destId="{C244395E-0125-4959-980E-EDB3103B86CF}" srcOrd="0" destOrd="0" presId="urn:microsoft.com/office/officeart/2005/8/layout/orgChart1"/>
    <dgm:cxn modelId="{7C29706F-9D9F-4662-8810-A768EBA695CE}" type="presParOf" srcId="{6A9A221D-3682-4110-881C-6ECCCF6D6EE5}" destId="{017CE3DD-3AAB-4A87-8660-CDD5E5261973}" srcOrd="1" destOrd="0" presId="urn:microsoft.com/office/officeart/2005/8/layout/orgChart1"/>
    <dgm:cxn modelId="{7B92BB5D-6A14-420F-B94E-2023A7225A3C}" type="presParOf" srcId="{017CE3DD-3AAB-4A87-8660-CDD5E5261973}" destId="{CE2D2820-0306-434A-880D-1415E87064F9}" srcOrd="0" destOrd="0" presId="urn:microsoft.com/office/officeart/2005/8/layout/orgChart1"/>
    <dgm:cxn modelId="{9005A1C8-CF33-44CF-975F-DDFCBFBAAB15}" type="presParOf" srcId="{CE2D2820-0306-434A-880D-1415E87064F9}" destId="{9DA3C711-FD71-4CBD-87B0-E581639757CF}" srcOrd="0" destOrd="0" presId="urn:microsoft.com/office/officeart/2005/8/layout/orgChart1"/>
    <dgm:cxn modelId="{7EB4A98E-DBD1-462F-A249-BFFC358BC442}" type="presParOf" srcId="{CE2D2820-0306-434A-880D-1415E87064F9}" destId="{1638B40A-8A34-441C-BD8B-C1D530115D36}" srcOrd="1" destOrd="0" presId="urn:microsoft.com/office/officeart/2005/8/layout/orgChart1"/>
    <dgm:cxn modelId="{0D59EBD8-33FA-45EA-9751-5BD99DD347DB}" type="presParOf" srcId="{017CE3DD-3AAB-4A87-8660-CDD5E5261973}" destId="{A0CF4FB5-E98D-48A3-B579-A2CBF6813BFB}" srcOrd="1" destOrd="0" presId="urn:microsoft.com/office/officeart/2005/8/layout/orgChart1"/>
    <dgm:cxn modelId="{60D38D53-A812-4F10-B5A0-24C339343C04}" type="presParOf" srcId="{017CE3DD-3AAB-4A87-8660-CDD5E5261973}" destId="{731194A2-0CA9-4AF5-AC66-242AB215A842}" srcOrd="2" destOrd="0" presId="urn:microsoft.com/office/officeart/2005/8/layout/orgChart1"/>
    <dgm:cxn modelId="{DFCB41F4-B9BC-4579-AC51-898AA1F808EA}" type="presParOf" srcId="{6A9A221D-3682-4110-881C-6ECCCF6D6EE5}" destId="{0B6CA612-538C-4648-90A2-0E9CDF3421EB}" srcOrd="2" destOrd="0" presId="urn:microsoft.com/office/officeart/2005/8/layout/orgChart1"/>
    <dgm:cxn modelId="{360C8F02-28B9-4D56-9880-6C6C729116DD}" type="presParOf" srcId="{6A9A221D-3682-4110-881C-6ECCCF6D6EE5}" destId="{A4C621C8-9064-4AC3-BE79-4E384FC1FE47}" srcOrd="3" destOrd="0" presId="urn:microsoft.com/office/officeart/2005/8/layout/orgChart1"/>
    <dgm:cxn modelId="{9DDFCC8E-56F6-46CA-BC52-3954FBBB1240}" type="presParOf" srcId="{A4C621C8-9064-4AC3-BE79-4E384FC1FE47}" destId="{68341D02-C68E-4F3E-9021-A3F657A25735}" srcOrd="0" destOrd="0" presId="urn:microsoft.com/office/officeart/2005/8/layout/orgChart1"/>
    <dgm:cxn modelId="{191FB1DE-AEFF-4D75-912C-629F08F69EF1}" type="presParOf" srcId="{68341D02-C68E-4F3E-9021-A3F657A25735}" destId="{E145B478-5D18-464A-ADB8-5442D72E64AA}" srcOrd="0" destOrd="0" presId="urn:microsoft.com/office/officeart/2005/8/layout/orgChart1"/>
    <dgm:cxn modelId="{12D0007E-5665-423F-824C-827ECEB05793}" type="presParOf" srcId="{68341D02-C68E-4F3E-9021-A3F657A25735}" destId="{7D2BEA02-CC46-4F29-803E-D8B25BB172D6}" srcOrd="1" destOrd="0" presId="urn:microsoft.com/office/officeart/2005/8/layout/orgChart1"/>
    <dgm:cxn modelId="{C3859DD0-02F4-402C-91B9-149DA196F7F1}" type="presParOf" srcId="{A4C621C8-9064-4AC3-BE79-4E384FC1FE47}" destId="{63FF965D-624F-4775-AC38-AB2E8EEEA146}" srcOrd="1" destOrd="0" presId="urn:microsoft.com/office/officeart/2005/8/layout/orgChart1"/>
    <dgm:cxn modelId="{6FCFAC31-C12F-45A6-B10D-BF475064D452}" type="presParOf" srcId="{A4C621C8-9064-4AC3-BE79-4E384FC1FE47}" destId="{C97E4CCE-5E59-4B69-8778-A5D32CAD077C}" srcOrd="2" destOrd="0" presId="urn:microsoft.com/office/officeart/2005/8/layout/orgChart1"/>
    <dgm:cxn modelId="{BEF53E1F-4ADA-4E03-9BCE-C98A352AF02D}" type="presParOf" srcId="{6A9A221D-3682-4110-881C-6ECCCF6D6EE5}" destId="{B2129A91-BCB3-48B2-8B29-7554246A1072}" srcOrd="4" destOrd="0" presId="urn:microsoft.com/office/officeart/2005/8/layout/orgChart1"/>
    <dgm:cxn modelId="{64C99B88-2674-4A73-BFF1-A0F529F55D24}" type="presParOf" srcId="{6A9A221D-3682-4110-881C-6ECCCF6D6EE5}" destId="{778278EE-19E9-48B2-86C3-5FDDD7588E83}" srcOrd="5" destOrd="0" presId="urn:microsoft.com/office/officeart/2005/8/layout/orgChart1"/>
    <dgm:cxn modelId="{8D42C8FE-B6A2-4504-83D4-D434FDFA3264}" type="presParOf" srcId="{778278EE-19E9-48B2-86C3-5FDDD7588E83}" destId="{74FC3326-A000-4850-ACCB-AF1BC67F7D9D}" srcOrd="0" destOrd="0" presId="urn:microsoft.com/office/officeart/2005/8/layout/orgChart1"/>
    <dgm:cxn modelId="{ED996AE2-5EB7-4F44-B31D-EEA70F936399}" type="presParOf" srcId="{74FC3326-A000-4850-ACCB-AF1BC67F7D9D}" destId="{730DF299-22AF-400E-BDA1-6D3B97FACF0A}" srcOrd="0" destOrd="0" presId="urn:microsoft.com/office/officeart/2005/8/layout/orgChart1"/>
    <dgm:cxn modelId="{C37E8134-9A7C-4D90-BDE5-9575F5618CBE}" type="presParOf" srcId="{74FC3326-A000-4850-ACCB-AF1BC67F7D9D}" destId="{851A60CF-9C2A-478C-B1BB-C86D77AB4D82}" srcOrd="1" destOrd="0" presId="urn:microsoft.com/office/officeart/2005/8/layout/orgChart1"/>
    <dgm:cxn modelId="{32837C41-D2B7-48F1-9C19-C3681B76F963}" type="presParOf" srcId="{778278EE-19E9-48B2-86C3-5FDDD7588E83}" destId="{987B1529-2C9C-4FB2-AC60-57A72B2DE5B4}" srcOrd="1" destOrd="0" presId="urn:microsoft.com/office/officeart/2005/8/layout/orgChart1"/>
    <dgm:cxn modelId="{A6AF1969-7F16-45ED-9390-FA25223CBCFB}" type="presParOf" srcId="{778278EE-19E9-48B2-86C3-5FDDD7588E83}" destId="{4F5E46FD-5D1C-4C5F-A530-7025E15FBE7B}" srcOrd="2" destOrd="0" presId="urn:microsoft.com/office/officeart/2005/8/layout/orgChart1"/>
    <dgm:cxn modelId="{5E388B28-0B7E-4BDF-9063-64700A51BF73}" type="presParOf" srcId="{B6389E5C-A855-4939-8B1D-491C344CD815}" destId="{0E4195FB-DE34-490D-9ACF-AC534FFE670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1C6589-4227-49DF-99A3-C5C25E7D8EC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47F938-68DB-4307-A4D7-B36164FB5810}">
      <dgm:prSet phldrT="[Текст]"/>
      <dgm:spPr/>
      <dgm:t>
        <a:bodyPr/>
        <a:lstStyle/>
        <a:p>
          <a:r>
            <a:rPr lang="ru-RU" b="1" dirty="0" smtClean="0"/>
            <a:t>Анализ компетенций </a:t>
          </a:r>
          <a:r>
            <a:rPr lang="en-US" b="1" dirty="0" smtClean="0"/>
            <a:t>WS</a:t>
          </a:r>
          <a:endParaRPr lang="ru-RU" dirty="0"/>
        </a:p>
      </dgm:t>
    </dgm:pt>
    <dgm:pt modelId="{06C2EBF9-ABEC-4250-A168-56191F0335BF}" type="parTrans" cxnId="{8DF4AE8A-206D-4E04-B40D-F07E41D700C0}">
      <dgm:prSet/>
      <dgm:spPr/>
      <dgm:t>
        <a:bodyPr/>
        <a:lstStyle/>
        <a:p>
          <a:endParaRPr lang="ru-RU"/>
        </a:p>
      </dgm:t>
    </dgm:pt>
    <dgm:pt modelId="{CB206A5B-DF93-4F8D-9446-5B8AA065AB4E}" type="sibTrans" cxnId="{8DF4AE8A-206D-4E04-B40D-F07E41D700C0}">
      <dgm:prSet/>
      <dgm:spPr/>
      <dgm:t>
        <a:bodyPr/>
        <a:lstStyle/>
        <a:p>
          <a:endParaRPr lang="ru-RU"/>
        </a:p>
      </dgm:t>
    </dgm:pt>
    <dgm:pt modelId="{15FC6106-73A1-4874-9E04-5B7FA22D7BFE}">
      <dgm:prSet custT="1"/>
      <dgm:spPr>
        <a:noFill/>
      </dgm:spPr>
      <dgm:t>
        <a:bodyPr/>
        <a:lstStyle/>
        <a:p>
          <a:endParaRPr lang="ru-RU" sz="1000" b="1" dirty="0" smtClean="0">
            <a:solidFill>
              <a:schemeClr val="accent6">
                <a:lumMod val="50000"/>
              </a:schemeClr>
            </a:solidFill>
            <a:latin typeface="Arial Unicode MS" pitchFamily="34" charset="-128"/>
            <a:ea typeface="Arial Unicode MS" pitchFamily="34" charset="-128"/>
            <a:cs typeface="Arial Unicode MS" pitchFamily="34" charset="-128"/>
          </a:endParaRPr>
        </a:p>
      </dgm:t>
    </dgm:pt>
    <dgm:pt modelId="{A1DEF69F-2137-4906-9D1D-F89C6E3480E2}" type="parTrans" cxnId="{EE8D8552-3F47-4F41-815E-28263B9F8601}">
      <dgm:prSet/>
      <dgm:spPr/>
      <dgm:t>
        <a:bodyPr/>
        <a:lstStyle/>
        <a:p>
          <a:endParaRPr lang="ru-RU"/>
        </a:p>
      </dgm:t>
    </dgm:pt>
    <dgm:pt modelId="{10F3B79B-E87E-492C-A204-CDD904083EAA}" type="sibTrans" cxnId="{EE8D8552-3F47-4F41-815E-28263B9F8601}">
      <dgm:prSet/>
      <dgm:spPr/>
      <dgm:t>
        <a:bodyPr/>
        <a:lstStyle/>
        <a:p>
          <a:endParaRPr lang="ru-RU"/>
        </a:p>
      </dgm:t>
    </dgm:pt>
    <dgm:pt modelId="{1D3993C6-C832-4158-85DD-A52296FF6CF0}">
      <dgm:prSet custT="1"/>
      <dgm:spPr>
        <a:noFill/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+mn-lt"/>
              <a:ea typeface="Arial Unicode MS" pitchFamily="34" charset="-128"/>
              <a:cs typeface="Arial Unicode MS" pitchFamily="34" charset="-128"/>
            </a:rPr>
            <a:t>Определение видов деятельности</a:t>
          </a:r>
        </a:p>
      </dgm:t>
    </dgm:pt>
    <dgm:pt modelId="{F4D4476E-D72A-4160-ADE7-B8A7C74A6A57}" type="parTrans" cxnId="{33D25255-28C4-44A0-801C-0AB5B9BE1820}">
      <dgm:prSet/>
      <dgm:spPr/>
      <dgm:t>
        <a:bodyPr/>
        <a:lstStyle/>
        <a:p>
          <a:endParaRPr lang="ru-RU"/>
        </a:p>
      </dgm:t>
    </dgm:pt>
    <dgm:pt modelId="{02F88077-5B13-4B08-B5EF-344E8D5C86F0}" type="sibTrans" cxnId="{33D25255-28C4-44A0-801C-0AB5B9BE1820}">
      <dgm:prSet/>
      <dgm:spPr/>
      <dgm:t>
        <a:bodyPr/>
        <a:lstStyle/>
        <a:p>
          <a:endParaRPr lang="ru-RU"/>
        </a:p>
      </dgm:t>
    </dgm:pt>
    <dgm:pt modelId="{1AE6C2DF-764F-414F-B8C1-03ABFAEDF79D}">
      <dgm:prSet custT="1"/>
      <dgm:spPr>
        <a:noFill/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+mn-lt"/>
              <a:ea typeface="Arial Unicode MS" pitchFamily="34" charset="-128"/>
              <a:cs typeface="Arial Unicode MS" pitchFamily="34" charset="-128"/>
            </a:rPr>
            <a:t>Описание компетенций </a:t>
          </a:r>
          <a:r>
            <a:rPr lang="ru-RU" sz="1400" b="1" dirty="0" smtClean="0">
              <a:solidFill>
                <a:schemeClr val="tx1"/>
              </a:solidFill>
              <a:latin typeface="+mn-lt"/>
              <a:ea typeface="Arial Unicode MS" pitchFamily="34" charset="-128"/>
              <a:cs typeface="Arial Unicode MS" pitchFamily="34" charset="-128"/>
            </a:rPr>
            <a:t>WS</a:t>
          </a:r>
          <a:r>
            <a:rPr lang="en-US" sz="1400" b="1" dirty="0" smtClean="0">
              <a:solidFill>
                <a:schemeClr val="tx1"/>
              </a:solidFill>
              <a:latin typeface="+mn-lt"/>
              <a:ea typeface="Arial Unicode MS" pitchFamily="34" charset="-128"/>
              <a:cs typeface="Arial Unicode MS" pitchFamily="34" charset="-128"/>
            </a:rPr>
            <a:t> </a:t>
          </a:r>
          <a:r>
            <a:rPr lang="ru-RU" sz="1400" b="1" dirty="0" smtClean="0">
              <a:solidFill>
                <a:schemeClr val="tx1"/>
              </a:solidFill>
              <a:latin typeface="+mn-lt"/>
              <a:ea typeface="Arial Unicode MS" pitchFamily="34" charset="-128"/>
              <a:cs typeface="Arial Unicode MS" pitchFamily="34" charset="-128"/>
            </a:rPr>
            <a:t>и </a:t>
          </a:r>
          <a:r>
            <a:rPr lang="ru-RU" sz="1400" b="1" dirty="0" smtClean="0">
              <a:solidFill>
                <a:schemeClr val="tx1"/>
              </a:solidFill>
              <a:latin typeface="+mn-lt"/>
              <a:ea typeface="Arial Unicode MS" pitchFamily="34" charset="-128"/>
              <a:cs typeface="Arial Unicode MS" pitchFamily="34" charset="-128"/>
            </a:rPr>
            <a:t>требований к их освоению</a:t>
          </a:r>
        </a:p>
      </dgm:t>
    </dgm:pt>
    <dgm:pt modelId="{B6B12E43-2A32-4678-8BE9-D9311497E74E}" type="parTrans" cxnId="{4475DF03-B5C4-4A4E-9C1D-67D3CFEACE67}">
      <dgm:prSet/>
      <dgm:spPr/>
      <dgm:t>
        <a:bodyPr/>
        <a:lstStyle/>
        <a:p>
          <a:endParaRPr lang="ru-RU"/>
        </a:p>
      </dgm:t>
    </dgm:pt>
    <dgm:pt modelId="{A921B2A3-997A-420A-9D6F-6911FA0006DC}" type="sibTrans" cxnId="{4475DF03-B5C4-4A4E-9C1D-67D3CFEACE67}">
      <dgm:prSet/>
      <dgm:spPr/>
      <dgm:t>
        <a:bodyPr/>
        <a:lstStyle/>
        <a:p>
          <a:endParaRPr lang="ru-RU"/>
        </a:p>
      </dgm:t>
    </dgm:pt>
    <dgm:pt modelId="{ADFD1EFE-8CF3-4938-921D-EE838EFF03CF}">
      <dgm:prSet/>
      <dgm:spPr/>
      <dgm:t>
        <a:bodyPr/>
        <a:lstStyle/>
        <a:p>
          <a:r>
            <a:rPr lang="ru-RU" b="1" dirty="0" smtClean="0"/>
            <a:t>Сопоставительный анализ профессий </a:t>
          </a:r>
          <a:r>
            <a:rPr lang="en-US" b="1" dirty="0" smtClean="0"/>
            <a:t>WS </a:t>
          </a:r>
          <a:r>
            <a:rPr lang="ru-RU" b="1" dirty="0" smtClean="0"/>
            <a:t>и действующих ФГОС</a:t>
          </a:r>
        </a:p>
      </dgm:t>
    </dgm:pt>
    <dgm:pt modelId="{C39A9E35-6565-4A3F-B6C9-702F2C3AD941}" type="parTrans" cxnId="{1DF94E5E-3BB7-4813-BE08-766ED65D68E9}">
      <dgm:prSet/>
      <dgm:spPr/>
      <dgm:t>
        <a:bodyPr/>
        <a:lstStyle/>
        <a:p>
          <a:endParaRPr lang="ru-RU"/>
        </a:p>
      </dgm:t>
    </dgm:pt>
    <dgm:pt modelId="{D3EBA0CE-303A-4923-BA08-B5B8159B861D}" type="sibTrans" cxnId="{1DF94E5E-3BB7-4813-BE08-766ED65D68E9}">
      <dgm:prSet/>
      <dgm:spPr/>
      <dgm:t>
        <a:bodyPr/>
        <a:lstStyle/>
        <a:p>
          <a:endParaRPr lang="ru-RU"/>
        </a:p>
      </dgm:t>
    </dgm:pt>
    <dgm:pt modelId="{C47408FE-23D9-4332-8D40-16C58FE9F32C}">
      <dgm:prSet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+mn-lt"/>
              <a:ea typeface="Arial Unicode MS" pitchFamily="34" charset="-128"/>
              <a:cs typeface="Arial Unicode MS" pitchFamily="34" charset="-128"/>
            </a:rPr>
            <a:t>Определение наиболее близких профессий и специальностей СПО</a:t>
          </a:r>
        </a:p>
      </dgm:t>
    </dgm:pt>
    <dgm:pt modelId="{C93E8EB5-CC2E-429D-AC63-033C8F5CEFF4}" type="parTrans" cxnId="{49C89264-BE0E-4DBD-B41D-BA49C2FE2309}">
      <dgm:prSet/>
      <dgm:spPr/>
      <dgm:t>
        <a:bodyPr/>
        <a:lstStyle/>
        <a:p>
          <a:endParaRPr lang="ru-RU"/>
        </a:p>
      </dgm:t>
    </dgm:pt>
    <dgm:pt modelId="{F13D381C-F075-4747-AA3E-793747B3CA5B}" type="sibTrans" cxnId="{49C89264-BE0E-4DBD-B41D-BA49C2FE2309}">
      <dgm:prSet/>
      <dgm:spPr/>
      <dgm:t>
        <a:bodyPr/>
        <a:lstStyle/>
        <a:p>
          <a:endParaRPr lang="ru-RU"/>
        </a:p>
      </dgm:t>
    </dgm:pt>
    <dgm:pt modelId="{28FB7736-559A-441A-9F70-32060C2B7CDD}">
      <dgm:prSet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+mn-lt"/>
              <a:ea typeface="Arial Unicode MS" pitchFamily="34" charset="-128"/>
              <a:cs typeface="Arial Unicode MS" pitchFamily="34" charset="-128"/>
            </a:rPr>
            <a:t>Установление соответствия содержания компетенций ФГОС  СПО и </a:t>
          </a:r>
          <a:r>
            <a:rPr lang="en-US" sz="1400" b="1" dirty="0" smtClean="0">
              <a:solidFill>
                <a:schemeClr val="tx1"/>
              </a:solidFill>
              <a:latin typeface="+mn-lt"/>
              <a:ea typeface="Arial Unicode MS" pitchFamily="34" charset="-128"/>
              <a:cs typeface="Arial Unicode MS" pitchFamily="34" charset="-128"/>
            </a:rPr>
            <a:t>WS</a:t>
          </a:r>
          <a:endParaRPr lang="ru-RU" sz="1400" b="1" dirty="0" smtClean="0">
            <a:solidFill>
              <a:schemeClr val="tx1"/>
            </a:solidFill>
            <a:latin typeface="+mn-lt"/>
            <a:ea typeface="Arial Unicode MS" pitchFamily="34" charset="-128"/>
            <a:cs typeface="Arial Unicode MS" pitchFamily="34" charset="-128"/>
          </a:endParaRPr>
        </a:p>
      </dgm:t>
    </dgm:pt>
    <dgm:pt modelId="{A51B41FF-AAF2-49B2-8B5A-0CDF0987F8CF}" type="parTrans" cxnId="{A6D948EB-6EEF-4064-A084-8AAD6049AA89}">
      <dgm:prSet/>
      <dgm:spPr/>
      <dgm:t>
        <a:bodyPr/>
        <a:lstStyle/>
        <a:p>
          <a:endParaRPr lang="ru-RU"/>
        </a:p>
      </dgm:t>
    </dgm:pt>
    <dgm:pt modelId="{A3C1E118-3AAF-4A84-938A-37084E176C7D}" type="sibTrans" cxnId="{A6D948EB-6EEF-4064-A084-8AAD6049AA89}">
      <dgm:prSet/>
      <dgm:spPr/>
      <dgm:t>
        <a:bodyPr/>
        <a:lstStyle/>
        <a:p>
          <a:endParaRPr lang="ru-RU"/>
        </a:p>
      </dgm:t>
    </dgm:pt>
    <dgm:pt modelId="{5C050087-FC6A-4262-9D2E-9A889117EC72}">
      <dgm:prSet/>
      <dgm:spPr/>
      <dgm:t>
        <a:bodyPr/>
        <a:lstStyle/>
        <a:p>
          <a:r>
            <a:rPr lang="ru-RU" b="1" dirty="0" smtClean="0"/>
            <a:t>Разработка </a:t>
          </a:r>
          <a:r>
            <a:rPr lang="ru-RU" b="1" dirty="0" err="1" smtClean="0"/>
            <a:t>ОПОП</a:t>
          </a:r>
          <a:r>
            <a:rPr lang="ru-RU" b="1" dirty="0" smtClean="0"/>
            <a:t> на основе полученных данных</a:t>
          </a:r>
        </a:p>
      </dgm:t>
    </dgm:pt>
    <dgm:pt modelId="{8FB3863E-9208-428A-9D40-48B679EF5C21}" type="parTrans" cxnId="{43E1773F-51B2-4729-B569-8842E970A992}">
      <dgm:prSet/>
      <dgm:spPr/>
      <dgm:t>
        <a:bodyPr/>
        <a:lstStyle/>
        <a:p>
          <a:endParaRPr lang="ru-RU"/>
        </a:p>
      </dgm:t>
    </dgm:pt>
    <dgm:pt modelId="{94ACC125-E283-47C1-80EF-D8BECAFB19D4}" type="sibTrans" cxnId="{43E1773F-51B2-4729-B569-8842E970A992}">
      <dgm:prSet/>
      <dgm:spPr/>
      <dgm:t>
        <a:bodyPr/>
        <a:lstStyle/>
        <a:p>
          <a:endParaRPr lang="ru-RU"/>
        </a:p>
      </dgm:t>
    </dgm:pt>
    <dgm:pt modelId="{F8BDA751-2D9E-4263-85D3-6A8FDCEC8F54}">
      <dgm:prSet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+mn-lt"/>
              <a:ea typeface="Arial Unicode MS" pitchFamily="34" charset="-128"/>
              <a:cs typeface="Arial Unicode MS" pitchFamily="34" charset="-128"/>
            </a:rPr>
            <a:t>Сопоставление : гармонизация/специализация</a:t>
          </a:r>
        </a:p>
      </dgm:t>
    </dgm:pt>
    <dgm:pt modelId="{B83B9353-1B8C-4D3E-A316-ADEED1F8DF06}" type="parTrans" cxnId="{32180CB1-FCD9-43B4-8F4C-463E34D3519E}">
      <dgm:prSet/>
      <dgm:spPr/>
      <dgm:t>
        <a:bodyPr/>
        <a:lstStyle/>
        <a:p>
          <a:endParaRPr lang="ru-RU"/>
        </a:p>
      </dgm:t>
    </dgm:pt>
    <dgm:pt modelId="{C12FBDDA-FD8D-4C2F-8BE4-9AC8EDAE5D6D}" type="sibTrans" cxnId="{32180CB1-FCD9-43B4-8F4C-463E34D3519E}">
      <dgm:prSet/>
      <dgm:spPr/>
      <dgm:t>
        <a:bodyPr/>
        <a:lstStyle/>
        <a:p>
          <a:endParaRPr lang="ru-RU"/>
        </a:p>
      </dgm:t>
    </dgm:pt>
    <dgm:pt modelId="{336866B0-F2DB-4EA0-ACF9-F74F6AD5EDAB}">
      <dgm:prSet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+mn-lt"/>
              <a:ea typeface="Arial Unicode MS" pitchFamily="34" charset="-128"/>
              <a:cs typeface="Arial Unicode MS" pitchFamily="34" charset="-128"/>
            </a:rPr>
            <a:t>Внесение изменений в программы дисциплин и ПМ</a:t>
          </a:r>
        </a:p>
      </dgm:t>
    </dgm:pt>
    <dgm:pt modelId="{8E3B25B1-AD43-4647-BEC9-B3A57D3117F9}" type="parTrans" cxnId="{1407B3D6-05DC-4CBC-99F9-6302B0A4CFFC}">
      <dgm:prSet/>
      <dgm:spPr/>
      <dgm:t>
        <a:bodyPr/>
        <a:lstStyle/>
        <a:p>
          <a:endParaRPr lang="ru-RU"/>
        </a:p>
      </dgm:t>
    </dgm:pt>
    <dgm:pt modelId="{60318640-AFDE-422A-862C-C908652F6DB0}" type="sibTrans" cxnId="{1407B3D6-05DC-4CBC-99F9-6302B0A4CFFC}">
      <dgm:prSet/>
      <dgm:spPr/>
      <dgm:t>
        <a:bodyPr/>
        <a:lstStyle/>
        <a:p>
          <a:endParaRPr lang="ru-RU"/>
        </a:p>
      </dgm:t>
    </dgm:pt>
    <dgm:pt modelId="{42269DFF-C1AF-4912-9651-4EC8732DE174}" type="pres">
      <dgm:prSet presAssocID="{811C6589-4227-49DF-99A3-C5C25E7D8EC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CB99D09-F6D0-4F5A-856A-32E45DB3532A}" type="pres">
      <dgm:prSet presAssocID="{4347F938-68DB-4307-A4D7-B36164FB5810}" presName="composite" presStyleCnt="0"/>
      <dgm:spPr/>
    </dgm:pt>
    <dgm:pt modelId="{BB30F36C-C8F1-4314-B386-4E40DC6B981F}" type="pres">
      <dgm:prSet presAssocID="{4347F938-68DB-4307-A4D7-B36164FB5810}" presName="bentUpArrow1" presStyleLbl="alignImgPlace1" presStyleIdx="0" presStyleCnt="2" custScaleX="93352" custScaleY="98112" custLinFactNeighborX="-1940" custLinFactNeighborY="1055"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DDFD737A-B926-488E-B84B-9C1C3E9B14F2}" type="pres">
      <dgm:prSet presAssocID="{4347F938-68DB-4307-A4D7-B36164FB5810}" presName="ParentText" presStyleLbl="node1" presStyleIdx="0" presStyleCnt="3" custScaleX="11354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EDEF5E-719B-48A4-8C55-53F33C7E53C0}" type="pres">
      <dgm:prSet presAssocID="{4347F938-68DB-4307-A4D7-B36164FB5810}" presName="ChildText" presStyleLbl="revTx" presStyleIdx="0" presStyleCnt="3" custAng="0" custScaleX="167666" custScaleY="116632" custLinFactNeighborX="50846" custLinFactNeighborY="-19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AC8F84-4122-4EE7-98EA-B1A24566EF2E}" type="pres">
      <dgm:prSet presAssocID="{CB206A5B-DF93-4F8D-9446-5B8AA065AB4E}" presName="sibTrans" presStyleCnt="0"/>
      <dgm:spPr/>
    </dgm:pt>
    <dgm:pt modelId="{EEC04A5E-9464-4A18-84BE-6BCBDCF9615D}" type="pres">
      <dgm:prSet presAssocID="{ADFD1EFE-8CF3-4938-921D-EE838EFF03CF}" presName="composite" presStyleCnt="0"/>
      <dgm:spPr/>
    </dgm:pt>
    <dgm:pt modelId="{DCBE7E8E-9ED1-46FB-BA0B-54B499ED2CCB}" type="pres">
      <dgm:prSet presAssocID="{ADFD1EFE-8CF3-4938-921D-EE838EFF03CF}" presName="bentUpArrow1" presStyleLbl="alignImgPlace1" presStyleIdx="1" presStyleCnt="2" custLinFactNeighborX="12345" custLinFactNeighborY="7683"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B0E3FA87-4ACF-46AF-AC27-C59867542C3B}" type="pres">
      <dgm:prSet presAssocID="{ADFD1EFE-8CF3-4938-921D-EE838EFF03CF}" presName="ParentText" presStyleLbl="node1" presStyleIdx="1" presStyleCnt="3" custLinFactNeighborX="-9447" custLinFactNeighborY="372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1C91D9-24C0-4E98-A83C-24893F1687F3}" type="pres">
      <dgm:prSet presAssocID="{ADFD1EFE-8CF3-4938-921D-EE838EFF03CF}" presName="ChildText" presStyleLbl="revTx" presStyleIdx="1" presStyleCnt="3" custAng="0" custScaleX="203044" custScaleY="121812" custLinFactNeighborX="54081" custLinFactNeighborY="-12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BCC06E-BBA3-4411-A6C7-4AD09D53A974}" type="pres">
      <dgm:prSet presAssocID="{D3EBA0CE-303A-4923-BA08-B5B8159B861D}" presName="sibTrans" presStyleCnt="0"/>
      <dgm:spPr/>
    </dgm:pt>
    <dgm:pt modelId="{348D1060-087C-46AB-A3A8-1A4D313581C7}" type="pres">
      <dgm:prSet presAssocID="{5C050087-FC6A-4262-9D2E-9A889117EC72}" presName="composite" presStyleCnt="0"/>
      <dgm:spPr/>
    </dgm:pt>
    <dgm:pt modelId="{6CAD8EAD-DCCB-4292-8437-CABF82FCB6CC}" type="pres">
      <dgm:prSet presAssocID="{5C050087-FC6A-4262-9D2E-9A889117EC72}" presName="ParentText" presStyleLbl="node1" presStyleIdx="2" presStyleCnt="3" custLinFactNeighborX="-12779" custLinFactNeighborY="413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6DA055-722C-4917-932A-8AD87BF25D46}" type="pres">
      <dgm:prSet presAssocID="{5C050087-FC6A-4262-9D2E-9A889117EC72}" presName="FinalChildText" presStyleLbl="revTx" presStyleIdx="2" presStyleCnt="3" custScaleX="139389" custScaleY="148982" custLinFactNeighborX="2134" custLinFactNeighborY="1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B898C3-7D4E-421C-9B53-A0AFA6CF8F71}" type="presOf" srcId="{5C050087-FC6A-4262-9D2E-9A889117EC72}" destId="{6CAD8EAD-DCCB-4292-8437-CABF82FCB6CC}" srcOrd="0" destOrd="0" presId="urn:microsoft.com/office/officeart/2005/8/layout/StepDownProcess"/>
    <dgm:cxn modelId="{33D25255-28C4-44A0-801C-0AB5B9BE1820}" srcId="{4347F938-68DB-4307-A4D7-B36164FB5810}" destId="{1D3993C6-C832-4158-85DD-A52296FF6CF0}" srcOrd="1" destOrd="0" parTransId="{F4D4476E-D72A-4160-ADE7-B8A7C74A6A57}" sibTransId="{02F88077-5B13-4B08-B5EF-344E8D5C86F0}"/>
    <dgm:cxn modelId="{EE8D8552-3F47-4F41-815E-28263B9F8601}" srcId="{4347F938-68DB-4307-A4D7-B36164FB5810}" destId="{15FC6106-73A1-4874-9E04-5B7FA22D7BFE}" srcOrd="0" destOrd="0" parTransId="{A1DEF69F-2137-4906-9D1D-F89C6E3480E2}" sibTransId="{10F3B79B-E87E-492C-A204-CDD904083EAA}"/>
    <dgm:cxn modelId="{32180CB1-FCD9-43B4-8F4C-463E34D3519E}" srcId="{5C050087-FC6A-4262-9D2E-9A889117EC72}" destId="{F8BDA751-2D9E-4263-85D3-6A8FDCEC8F54}" srcOrd="0" destOrd="0" parTransId="{B83B9353-1B8C-4D3E-A316-ADEED1F8DF06}" sibTransId="{C12FBDDA-FD8D-4C2F-8BE4-9AC8EDAE5D6D}"/>
    <dgm:cxn modelId="{25CFF584-3617-483F-92E0-7728216AF5F5}" type="presOf" srcId="{336866B0-F2DB-4EA0-ACF9-F74F6AD5EDAB}" destId="{196DA055-722C-4917-932A-8AD87BF25D46}" srcOrd="0" destOrd="1" presId="urn:microsoft.com/office/officeart/2005/8/layout/StepDownProcess"/>
    <dgm:cxn modelId="{852C21A5-E253-4679-8DEA-FECAAB31099E}" type="presOf" srcId="{1AE6C2DF-764F-414F-B8C1-03ABFAEDF79D}" destId="{33EDEF5E-719B-48A4-8C55-53F33C7E53C0}" srcOrd="0" destOrd="2" presId="urn:microsoft.com/office/officeart/2005/8/layout/StepDownProcess"/>
    <dgm:cxn modelId="{E505414F-21DF-4628-BDA6-E679BD7BAD5E}" type="presOf" srcId="{ADFD1EFE-8CF3-4938-921D-EE838EFF03CF}" destId="{B0E3FA87-4ACF-46AF-AC27-C59867542C3B}" srcOrd="0" destOrd="0" presId="urn:microsoft.com/office/officeart/2005/8/layout/StepDownProcess"/>
    <dgm:cxn modelId="{A6D948EB-6EEF-4064-A084-8AAD6049AA89}" srcId="{ADFD1EFE-8CF3-4938-921D-EE838EFF03CF}" destId="{28FB7736-559A-441A-9F70-32060C2B7CDD}" srcOrd="1" destOrd="0" parTransId="{A51B41FF-AAF2-49B2-8B5A-0CDF0987F8CF}" sibTransId="{A3C1E118-3AAF-4A84-938A-37084E176C7D}"/>
    <dgm:cxn modelId="{49C89264-BE0E-4DBD-B41D-BA49C2FE2309}" srcId="{ADFD1EFE-8CF3-4938-921D-EE838EFF03CF}" destId="{C47408FE-23D9-4332-8D40-16C58FE9F32C}" srcOrd="0" destOrd="0" parTransId="{C93E8EB5-CC2E-429D-AC63-033C8F5CEFF4}" sibTransId="{F13D381C-F075-4747-AA3E-793747B3CA5B}"/>
    <dgm:cxn modelId="{4475DF03-B5C4-4A4E-9C1D-67D3CFEACE67}" srcId="{4347F938-68DB-4307-A4D7-B36164FB5810}" destId="{1AE6C2DF-764F-414F-B8C1-03ABFAEDF79D}" srcOrd="2" destOrd="0" parTransId="{B6B12E43-2A32-4678-8BE9-D9311497E74E}" sibTransId="{A921B2A3-997A-420A-9D6F-6911FA0006DC}"/>
    <dgm:cxn modelId="{43E1773F-51B2-4729-B569-8842E970A992}" srcId="{811C6589-4227-49DF-99A3-C5C25E7D8EC1}" destId="{5C050087-FC6A-4262-9D2E-9A889117EC72}" srcOrd="2" destOrd="0" parTransId="{8FB3863E-9208-428A-9D40-48B679EF5C21}" sibTransId="{94ACC125-E283-47C1-80EF-D8BECAFB19D4}"/>
    <dgm:cxn modelId="{2FED0E1E-31C6-4EAE-9EAB-D01F4EFA9304}" type="presOf" srcId="{15FC6106-73A1-4874-9E04-5B7FA22D7BFE}" destId="{33EDEF5E-719B-48A4-8C55-53F33C7E53C0}" srcOrd="0" destOrd="0" presId="urn:microsoft.com/office/officeart/2005/8/layout/StepDownProcess"/>
    <dgm:cxn modelId="{EFCFCCE9-21E7-4B2D-A921-4851D5DDA2E1}" type="presOf" srcId="{F8BDA751-2D9E-4263-85D3-6A8FDCEC8F54}" destId="{196DA055-722C-4917-932A-8AD87BF25D46}" srcOrd="0" destOrd="0" presId="urn:microsoft.com/office/officeart/2005/8/layout/StepDownProcess"/>
    <dgm:cxn modelId="{0BDCC3D6-3DD2-4B30-92EB-B37C29E77AA5}" type="presOf" srcId="{811C6589-4227-49DF-99A3-C5C25E7D8EC1}" destId="{42269DFF-C1AF-4912-9651-4EC8732DE174}" srcOrd="0" destOrd="0" presId="urn:microsoft.com/office/officeart/2005/8/layout/StepDownProcess"/>
    <dgm:cxn modelId="{32E93D29-4F76-4743-B976-7CEB7C805742}" type="presOf" srcId="{1D3993C6-C832-4158-85DD-A52296FF6CF0}" destId="{33EDEF5E-719B-48A4-8C55-53F33C7E53C0}" srcOrd="0" destOrd="1" presId="urn:microsoft.com/office/officeart/2005/8/layout/StepDownProcess"/>
    <dgm:cxn modelId="{1407B3D6-05DC-4CBC-99F9-6302B0A4CFFC}" srcId="{5C050087-FC6A-4262-9D2E-9A889117EC72}" destId="{336866B0-F2DB-4EA0-ACF9-F74F6AD5EDAB}" srcOrd="1" destOrd="0" parTransId="{8E3B25B1-AD43-4647-BEC9-B3A57D3117F9}" sibTransId="{60318640-AFDE-422A-862C-C908652F6DB0}"/>
    <dgm:cxn modelId="{FC8B96CA-53A0-4547-8530-A324D8D3809F}" type="presOf" srcId="{4347F938-68DB-4307-A4D7-B36164FB5810}" destId="{DDFD737A-B926-488E-B84B-9C1C3E9B14F2}" srcOrd="0" destOrd="0" presId="urn:microsoft.com/office/officeart/2005/8/layout/StepDownProcess"/>
    <dgm:cxn modelId="{82A4229F-B4F8-4225-B5B8-63A052A06802}" type="presOf" srcId="{C47408FE-23D9-4332-8D40-16C58FE9F32C}" destId="{391C91D9-24C0-4E98-A83C-24893F1687F3}" srcOrd="0" destOrd="0" presId="urn:microsoft.com/office/officeart/2005/8/layout/StepDownProcess"/>
    <dgm:cxn modelId="{B813CF5E-64CD-4E2E-8A43-C497555C887F}" type="presOf" srcId="{28FB7736-559A-441A-9F70-32060C2B7CDD}" destId="{391C91D9-24C0-4E98-A83C-24893F1687F3}" srcOrd="0" destOrd="1" presId="urn:microsoft.com/office/officeart/2005/8/layout/StepDownProcess"/>
    <dgm:cxn modelId="{8DF4AE8A-206D-4E04-B40D-F07E41D700C0}" srcId="{811C6589-4227-49DF-99A3-C5C25E7D8EC1}" destId="{4347F938-68DB-4307-A4D7-B36164FB5810}" srcOrd="0" destOrd="0" parTransId="{06C2EBF9-ABEC-4250-A168-56191F0335BF}" sibTransId="{CB206A5B-DF93-4F8D-9446-5B8AA065AB4E}"/>
    <dgm:cxn modelId="{1DF94E5E-3BB7-4813-BE08-766ED65D68E9}" srcId="{811C6589-4227-49DF-99A3-C5C25E7D8EC1}" destId="{ADFD1EFE-8CF3-4938-921D-EE838EFF03CF}" srcOrd="1" destOrd="0" parTransId="{C39A9E35-6565-4A3F-B6C9-702F2C3AD941}" sibTransId="{D3EBA0CE-303A-4923-BA08-B5B8159B861D}"/>
    <dgm:cxn modelId="{5BEB04E0-1136-4C1A-A0E9-6F6C6C6E278C}" type="presParOf" srcId="{42269DFF-C1AF-4912-9651-4EC8732DE174}" destId="{DCB99D09-F6D0-4F5A-856A-32E45DB3532A}" srcOrd="0" destOrd="0" presId="urn:microsoft.com/office/officeart/2005/8/layout/StepDownProcess"/>
    <dgm:cxn modelId="{ED0FD7DB-6F07-4EFE-93E9-FBD2569CA780}" type="presParOf" srcId="{DCB99D09-F6D0-4F5A-856A-32E45DB3532A}" destId="{BB30F36C-C8F1-4314-B386-4E40DC6B981F}" srcOrd="0" destOrd="0" presId="urn:microsoft.com/office/officeart/2005/8/layout/StepDownProcess"/>
    <dgm:cxn modelId="{30632B61-C2F3-4F51-A4E8-4D61F69E6C1D}" type="presParOf" srcId="{DCB99D09-F6D0-4F5A-856A-32E45DB3532A}" destId="{DDFD737A-B926-488E-B84B-9C1C3E9B14F2}" srcOrd="1" destOrd="0" presId="urn:microsoft.com/office/officeart/2005/8/layout/StepDownProcess"/>
    <dgm:cxn modelId="{3BC4F906-3AB4-4C2C-A3E5-0A3DC4461F40}" type="presParOf" srcId="{DCB99D09-F6D0-4F5A-856A-32E45DB3532A}" destId="{33EDEF5E-719B-48A4-8C55-53F33C7E53C0}" srcOrd="2" destOrd="0" presId="urn:microsoft.com/office/officeart/2005/8/layout/StepDownProcess"/>
    <dgm:cxn modelId="{A5A4BF77-D21B-47DD-9D84-E3F76273690E}" type="presParOf" srcId="{42269DFF-C1AF-4912-9651-4EC8732DE174}" destId="{70AC8F84-4122-4EE7-98EA-B1A24566EF2E}" srcOrd="1" destOrd="0" presId="urn:microsoft.com/office/officeart/2005/8/layout/StepDownProcess"/>
    <dgm:cxn modelId="{FB4D4BD9-CDDD-456E-9B46-4F10FB95F968}" type="presParOf" srcId="{42269DFF-C1AF-4912-9651-4EC8732DE174}" destId="{EEC04A5E-9464-4A18-84BE-6BCBDCF9615D}" srcOrd="2" destOrd="0" presId="urn:microsoft.com/office/officeart/2005/8/layout/StepDownProcess"/>
    <dgm:cxn modelId="{5A046245-FC41-4D9A-A3D0-F7FB566AADCD}" type="presParOf" srcId="{EEC04A5E-9464-4A18-84BE-6BCBDCF9615D}" destId="{DCBE7E8E-9ED1-46FB-BA0B-54B499ED2CCB}" srcOrd="0" destOrd="0" presId="urn:microsoft.com/office/officeart/2005/8/layout/StepDownProcess"/>
    <dgm:cxn modelId="{176DC261-CE3A-49D2-BC88-6FD02AD2DDA8}" type="presParOf" srcId="{EEC04A5E-9464-4A18-84BE-6BCBDCF9615D}" destId="{B0E3FA87-4ACF-46AF-AC27-C59867542C3B}" srcOrd="1" destOrd="0" presId="urn:microsoft.com/office/officeart/2005/8/layout/StepDownProcess"/>
    <dgm:cxn modelId="{51990FD9-841C-4AE3-85B4-C43098F58AAF}" type="presParOf" srcId="{EEC04A5E-9464-4A18-84BE-6BCBDCF9615D}" destId="{391C91D9-24C0-4E98-A83C-24893F1687F3}" srcOrd="2" destOrd="0" presId="urn:microsoft.com/office/officeart/2005/8/layout/StepDownProcess"/>
    <dgm:cxn modelId="{216DF0A4-A0C8-49EA-B2FE-76D489AC8B67}" type="presParOf" srcId="{42269DFF-C1AF-4912-9651-4EC8732DE174}" destId="{CBBCC06E-BBA3-4411-A6C7-4AD09D53A974}" srcOrd="3" destOrd="0" presId="urn:microsoft.com/office/officeart/2005/8/layout/StepDownProcess"/>
    <dgm:cxn modelId="{8B1037F0-1388-4B6D-AA4B-53234A8DB02A}" type="presParOf" srcId="{42269DFF-C1AF-4912-9651-4EC8732DE174}" destId="{348D1060-087C-46AB-A3A8-1A4D313581C7}" srcOrd="4" destOrd="0" presId="urn:microsoft.com/office/officeart/2005/8/layout/StepDownProcess"/>
    <dgm:cxn modelId="{97662BD1-5B68-44D0-A05A-2948F968D814}" type="presParOf" srcId="{348D1060-087C-46AB-A3A8-1A4D313581C7}" destId="{6CAD8EAD-DCCB-4292-8437-CABF82FCB6CC}" srcOrd="0" destOrd="0" presId="urn:microsoft.com/office/officeart/2005/8/layout/StepDownProcess"/>
    <dgm:cxn modelId="{926CB26E-D0E2-4E69-8FCB-8141CF7C438A}" type="presParOf" srcId="{348D1060-087C-46AB-A3A8-1A4D313581C7}" destId="{196DA055-722C-4917-932A-8AD87BF25D46}" srcOrd="1" destOrd="0" presId="urn:microsoft.com/office/officeart/2005/8/layout/StepDownProcess"/>
  </dgm:cxnLst>
  <dgm:bg/>
  <dgm:whole/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129A91-BCB3-48B2-8B29-7554246A1072}">
      <dsp:nvSpPr>
        <dsp:cNvPr id="0" name=""/>
        <dsp:cNvSpPr/>
      </dsp:nvSpPr>
      <dsp:spPr>
        <a:xfrm>
          <a:off x="4114799" y="1819072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629"/>
              </a:lnTo>
              <a:lnTo>
                <a:pt x="2911251" y="252629"/>
              </a:lnTo>
              <a:lnTo>
                <a:pt x="2911251" y="50525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6CA612-538C-4648-90A2-0E9CDF3421EB}">
      <dsp:nvSpPr>
        <dsp:cNvPr id="0" name=""/>
        <dsp:cNvSpPr/>
      </dsp:nvSpPr>
      <dsp:spPr>
        <a:xfrm>
          <a:off x="4069079" y="1819072"/>
          <a:ext cx="91440" cy="505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5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4395E-0125-4959-980E-EDB3103B86CF}">
      <dsp:nvSpPr>
        <dsp:cNvPr id="0" name=""/>
        <dsp:cNvSpPr/>
      </dsp:nvSpPr>
      <dsp:spPr>
        <a:xfrm>
          <a:off x="1203548" y="1819072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2911251" y="0"/>
              </a:moveTo>
              <a:lnTo>
                <a:pt x="2911251" y="252629"/>
              </a:lnTo>
              <a:lnTo>
                <a:pt x="0" y="252629"/>
              </a:lnTo>
              <a:lnTo>
                <a:pt x="0" y="50525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A5B1FF-3601-4E52-A9F4-804029B222C9}">
      <dsp:nvSpPr>
        <dsp:cNvPr id="0" name=""/>
        <dsp:cNvSpPr/>
      </dsp:nvSpPr>
      <dsp:spPr>
        <a:xfrm>
          <a:off x="2911803" y="616075"/>
          <a:ext cx="2405992" cy="1202996"/>
        </a:xfrm>
        <a:prstGeom prst="rect">
          <a:avLst/>
        </a:prstGeom>
        <a:gradFill rotWithShape="1">
          <a:gsLst>
            <a:gs pos="0">
              <a:schemeClr val="accent2">
                <a:tint val="62000"/>
                <a:satMod val="180000"/>
              </a:schemeClr>
            </a:gs>
            <a:gs pos="65000">
              <a:schemeClr val="accent2">
                <a:tint val="32000"/>
                <a:satMod val="250000"/>
              </a:schemeClr>
            </a:gs>
            <a:gs pos="100000">
              <a:schemeClr val="accent2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2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Трудовая функция</a:t>
          </a:r>
          <a:endParaRPr lang="ru-RU" sz="2600" kern="1200" dirty="0"/>
        </a:p>
      </dsp:txBody>
      <dsp:txXfrm>
        <a:off x="2911803" y="616075"/>
        <a:ext cx="2405992" cy="1202996"/>
      </dsp:txXfrm>
    </dsp:sp>
    <dsp:sp modelId="{9DA3C711-FD71-4CBD-87B0-E581639757CF}">
      <dsp:nvSpPr>
        <dsp:cNvPr id="0" name=""/>
        <dsp:cNvSpPr/>
      </dsp:nvSpPr>
      <dsp:spPr>
        <a:xfrm>
          <a:off x="552" y="2324330"/>
          <a:ext cx="2405992" cy="1202996"/>
        </a:xfrm>
        <a:prstGeom prst="rect">
          <a:avLst/>
        </a:prstGeom>
        <a:gradFill rotWithShape="1">
          <a:gsLst>
            <a:gs pos="0">
              <a:schemeClr val="accent3">
                <a:tint val="62000"/>
                <a:satMod val="180000"/>
              </a:schemeClr>
            </a:gs>
            <a:gs pos="65000">
              <a:schemeClr val="accent3">
                <a:tint val="32000"/>
                <a:satMod val="250000"/>
              </a:schemeClr>
            </a:gs>
            <a:gs pos="100000">
              <a:schemeClr val="accent3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3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Трудовые действия</a:t>
          </a:r>
          <a:endParaRPr lang="ru-RU" sz="2600" kern="1200" dirty="0"/>
        </a:p>
      </dsp:txBody>
      <dsp:txXfrm>
        <a:off x="552" y="2324330"/>
        <a:ext cx="2405992" cy="1202996"/>
      </dsp:txXfrm>
    </dsp:sp>
    <dsp:sp modelId="{E145B478-5D18-464A-ADB8-5442D72E64AA}">
      <dsp:nvSpPr>
        <dsp:cNvPr id="0" name=""/>
        <dsp:cNvSpPr/>
      </dsp:nvSpPr>
      <dsp:spPr>
        <a:xfrm>
          <a:off x="2911803" y="2324330"/>
          <a:ext cx="2405992" cy="1202996"/>
        </a:xfrm>
        <a:prstGeom prst="rect">
          <a:avLst/>
        </a:prstGeom>
        <a:gradFill rotWithShape="1">
          <a:gsLst>
            <a:gs pos="0">
              <a:schemeClr val="accent5">
                <a:tint val="62000"/>
                <a:satMod val="180000"/>
              </a:schemeClr>
            </a:gs>
            <a:gs pos="65000">
              <a:schemeClr val="accent5">
                <a:tint val="32000"/>
                <a:satMod val="250000"/>
              </a:schemeClr>
            </a:gs>
            <a:gs pos="100000">
              <a:schemeClr val="accent5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Необходимые умения</a:t>
          </a:r>
          <a:endParaRPr lang="ru-RU" sz="2600" kern="1200" dirty="0"/>
        </a:p>
      </dsp:txBody>
      <dsp:txXfrm>
        <a:off x="2911803" y="2324330"/>
        <a:ext cx="2405992" cy="1202996"/>
      </dsp:txXfrm>
    </dsp:sp>
    <dsp:sp modelId="{730DF299-22AF-400E-BDA1-6D3B97FACF0A}">
      <dsp:nvSpPr>
        <dsp:cNvPr id="0" name=""/>
        <dsp:cNvSpPr/>
      </dsp:nvSpPr>
      <dsp:spPr>
        <a:xfrm>
          <a:off x="5823054" y="2324330"/>
          <a:ext cx="2405992" cy="1202996"/>
        </a:xfrm>
        <a:prstGeom prst="rect">
          <a:avLst/>
        </a:prstGeom>
        <a:gradFill rotWithShape="1">
          <a:gsLst>
            <a:gs pos="0">
              <a:schemeClr val="accent6">
                <a:tint val="62000"/>
                <a:satMod val="180000"/>
              </a:schemeClr>
            </a:gs>
            <a:gs pos="65000">
              <a:schemeClr val="accent6">
                <a:tint val="32000"/>
                <a:satMod val="250000"/>
              </a:schemeClr>
            </a:gs>
            <a:gs pos="100000">
              <a:schemeClr val="accent6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Необходимые знания</a:t>
          </a:r>
          <a:endParaRPr lang="ru-RU" sz="2600" kern="1200" dirty="0"/>
        </a:p>
      </dsp:txBody>
      <dsp:txXfrm>
        <a:off x="5823054" y="2324330"/>
        <a:ext cx="2405992" cy="1202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3112B-2C12-40B4-98A4-8285A6451AB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A2A51-598C-4F76-A741-9C34A487D32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A2A51-598C-4F76-A741-9C34A487D32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89EF39E-BF95-4951-9EEB-44BC148BAC1D}" type="slidenum">
              <a:rPr lang="ru-RU" altLang="ru-RU" smtClean="0">
                <a:latin typeface="Times New Roman" pitchFamily="18" charset="0"/>
                <a:cs typeface="Arial" pitchFamily="34" charset="0"/>
              </a:rPr>
              <a:pPr/>
              <a:t>50</a:t>
            </a:fld>
            <a:endParaRPr lang="ru-RU" altLang="ru-RU" smtClean="0">
              <a:latin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55BA39F-E623-44C3-BEA6-3C6926C2B01F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470F4DF-ED1E-4A55-BA04-959D54A287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mailto:kau@krirpo.ru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chemeClr val="accent1"/>
                </a:solidFill>
              </a:rPr>
              <a:t>ОРГАНИЗАЦИОННО-МЕТОДИЧЕСКОЕ СОПРОВОЖДЕНИЕ ПРОЦЕССА ГАРМОНИЗАЦИИ ФГОС СПО, ПРОФЕССИОНАЛЬНЫХ СТАНДАРТОВ, СТАНДАРТОВ </a:t>
            </a:r>
            <a:r>
              <a:rPr lang="en-US" sz="3200" b="1" dirty="0" smtClean="0">
                <a:solidFill>
                  <a:schemeClr val="accent1"/>
                </a:solidFill>
              </a:rPr>
              <a:t>WORLDSKILLS (WS)</a:t>
            </a:r>
            <a:r>
              <a:rPr lang="ru-RU" sz="3200" b="1" dirty="0" smtClean="0">
                <a:solidFill>
                  <a:schemeClr val="accent1"/>
                </a:solidFill>
              </a:rPr>
              <a:t> </a:t>
            </a:r>
            <a:endParaRPr lang="ru-RU" sz="3200" b="1" dirty="0" smtClean="0">
              <a:solidFill>
                <a:schemeClr val="accent1"/>
              </a:solidFill>
            </a:endParaRPr>
          </a:p>
          <a:p>
            <a:pPr algn="ctr">
              <a:buNone/>
            </a:pPr>
            <a:r>
              <a:rPr lang="ru-RU" sz="3200" b="1" dirty="0" smtClean="0">
                <a:solidFill>
                  <a:schemeClr val="accent1"/>
                </a:solidFill>
              </a:rPr>
              <a:t>В УСЛОВИЯХ РЕАЛИЗАЦИИ 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chemeClr val="accent1"/>
                </a:solidFill>
              </a:rPr>
              <a:t>ПРОЕКТА </a:t>
            </a:r>
            <a:r>
              <a:rPr lang="ru-RU" sz="3200" b="1" dirty="0" smtClean="0">
                <a:solidFill>
                  <a:schemeClr val="accent1"/>
                </a:solidFill>
              </a:rPr>
              <a:t>ТОП-50</a:t>
            </a:r>
            <a:endParaRPr lang="en-US" sz="3200" b="1" cap="all" dirty="0" smtClean="0">
              <a:solidFill>
                <a:schemeClr val="accent1"/>
              </a:solidFill>
            </a:endParaRPr>
          </a:p>
          <a:p>
            <a:pPr algn="ctr">
              <a:buNone/>
            </a:pPr>
            <a:endParaRPr lang="ru-RU" sz="2400" dirty="0" smtClean="0"/>
          </a:p>
          <a:p>
            <a:pPr algn="ctr"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Казаков Алексей Юрьевич, 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старший преподаватель кафедры педагогики и психологии профессионального образования</a:t>
            </a:r>
            <a:endParaRPr lang="ru-RU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endParaRPr lang="ru-RU" b="1" cap="all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</a:rPr>
              <a:t>ГБОУ ДПО «Кузбасский региональный институт                                                                      развития профессионального образования»</a:t>
            </a:r>
            <a:endParaRPr lang="ru-RU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Аналитический отчёт 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    о соответствии международных стандартов компетенций 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 WorldSkills, описаний профессиональных квалификаций,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 присваиваемых на основе профессиональных стандартов,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соответствующих разделов федеральных государственных 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образовательных стандартов и примерных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 основных образовательных программ (ПООП) по профессиям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                и специальностям топ-50 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НОРМАТИВНЫЕ ОСНОВАНИЯ </a:t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РАЗРАБОТКИ ВАРИАТИВНОЙ ЧАСТИ ОПОП </a:t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НА ОСНОВЕ ТРЕБОВАНИЙ РАБОТОДАТЕЛЕЙ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000" b="1" dirty="0" smtClean="0"/>
              <a:t>Приказ Минтруда России № 832 от 2 ноября 2015 г.</a:t>
            </a:r>
          </a:p>
          <a:p>
            <a:pPr>
              <a:buNone/>
            </a:pPr>
            <a:r>
              <a:rPr lang="ru-RU" sz="2000" b="1" dirty="0" smtClean="0"/>
              <a:t>   Об утверждении справочника востребованных на рынке труда, новых и перспективных профессий, в том числе требующих среднего профессионального образования</a:t>
            </a:r>
          </a:p>
          <a:p>
            <a:pPr>
              <a:buNone/>
            </a:pPr>
            <a:r>
              <a:rPr lang="ru-RU" sz="1600" b="1" dirty="0" smtClean="0"/>
              <a:t>       </a:t>
            </a:r>
          </a:p>
          <a:p>
            <a:pPr>
              <a:buNone/>
            </a:pPr>
            <a:r>
              <a:rPr lang="ru-RU" sz="1600" b="1" dirty="0" smtClean="0"/>
              <a:t>       </a:t>
            </a:r>
            <a:r>
              <a:rPr lang="ru-RU" sz="2800" b="1" dirty="0" smtClean="0"/>
              <a:t>1620 профессий:</a:t>
            </a:r>
          </a:p>
          <a:p>
            <a:r>
              <a:rPr lang="ru-RU" sz="2800" b="1" dirty="0" smtClean="0"/>
              <a:t> в т. ч. 745 профессий (46 %) требуют уровня СПО;</a:t>
            </a:r>
          </a:p>
          <a:p>
            <a:r>
              <a:rPr lang="ru-RU" sz="2800" b="1" dirty="0" smtClean="0"/>
              <a:t>Профессиональные стандарты утверждены более чем по </a:t>
            </a:r>
            <a:r>
              <a:rPr lang="en-US" sz="2800" b="1" dirty="0" smtClean="0"/>
              <a:t>10</a:t>
            </a:r>
            <a:r>
              <a:rPr lang="ru-RU" sz="2800" b="1" dirty="0" smtClean="0"/>
              <a:t>00 </a:t>
            </a:r>
            <a:r>
              <a:rPr lang="ru-RU" sz="2800" b="1" dirty="0" smtClean="0"/>
              <a:t>профессиям (более </a:t>
            </a:r>
            <a:r>
              <a:rPr lang="en-US" sz="2800" b="1" dirty="0" smtClean="0"/>
              <a:t>62</a:t>
            </a:r>
            <a:r>
              <a:rPr lang="ru-RU" sz="2800" b="1" dirty="0" smtClean="0"/>
              <a:t> </a:t>
            </a:r>
            <a:r>
              <a:rPr lang="ru-RU" sz="2800" b="1" dirty="0" smtClean="0"/>
              <a:t>% от общего числа профессий)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НОРМАТИВНО-ПРАВОВЫЕ АСПЕКТЫ СФЕРЫ ТРУДА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2000" b="1" dirty="0" smtClean="0"/>
              <a:t>      Приказ Минтруда России № 831 от 2 ноября 2015 г.</a:t>
            </a:r>
          </a:p>
          <a:p>
            <a:pPr>
              <a:buNone/>
            </a:pPr>
            <a:r>
              <a:rPr lang="ru-RU" sz="2000" b="1" dirty="0" smtClean="0"/>
              <a:t>      Об утверждении списка 50 наиболее востребованных на рынке труда, новых и перспективных профессий, требующих среднего профессионального образования</a:t>
            </a:r>
          </a:p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r>
              <a:rPr lang="ru-RU" sz="1800" dirty="0" smtClean="0"/>
              <a:t>      </a:t>
            </a:r>
            <a:r>
              <a:rPr lang="ru-RU" sz="3200" dirty="0" smtClean="0"/>
              <a:t>«Установить, что Список используется для разработки и актуализации профессиональных стандартов, федеральных государственных образовательных стандартов и образовательных программ».</a:t>
            </a:r>
            <a:endParaRPr lang="ru-RU" sz="3200" b="1" dirty="0" smtClean="0"/>
          </a:p>
          <a:p>
            <a:pPr>
              <a:buNone/>
            </a:pP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НОРМАТИВНО-ПРАВОВЫЕ АСПЕКТЫ СФЕРЫ ТРУДА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 smtClean="0">
                <a:solidFill>
                  <a:srgbClr val="FF0000"/>
                </a:solidFill>
              </a:rPr>
              <a:t/>
            </a:r>
            <a:br>
              <a:rPr lang="ru-RU" sz="1800" b="1" dirty="0" smtClean="0">
                <a:solidFill>
                  <a:srgbClr val="FF0000"/>
                </a:solidFill>
              </a:rPr>
            </a:br>
            <a:r>
              <a:rPr lang="ru-RU" sz="1800" b="1" dirty="0" smtClean="0">
                <a:solidFill>
                  <a:srgbClr val="FF0000"/>
                </a:solidFill>
              </a:rPr>
              <a:t>СПИСОК </a:t>
            </a:r>
            <a:r>
              <a:rPr lang="ru-RU" sz="1800" dirty="0" smtClean="0">
                <a:solidFill>
                  <a:srgbClr val="FF0000"/>
                </a:solidFill>
              </a:rPr>
              <a:t/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b="1" dirty="0" smtClean="0">
                <a:solidFill>
                  <a:srgbClr val="FF0000"/>
                </a:solidFill>
              </a:rPr>
              <a:t>50 наиболее востребованных на рынке труда, новых  и перспективных профессий, требующих среднего профессионального образования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2">
            <a:normAutofit fontScale="47500" lnSpcReduction="20000"/>
          </a:bodyPr>
          <a:lstStyle/>
          <a:p>
            <a:pPr lvl="0"/>
            <a:r>
              <a:rPr lang="ru-RU" sz="1800" b="1" dirty="0" smtClean="0"/>
              <a:t>Автомеханик</a:t>
            </a:r>
          </a:p>
          <a:p>
            <a:pPr lvl="0"/>
            <a:r>
              <a:rPr lang="ru-RU" sz="1800" b="1" dirty="0" smtClean="0"/>
              <a:t>Администратор баз данных</a:t>
            </a:r>
          </a:p>
          <a:p>
            <a:pPr lvl="0"/>
            <a:r>
              <a:rPr lang="ru-RU" sz="1800" b="1" dirty="0" smtClean="0"/>
              <a:t>Графический дизайнер</a:t>
            </a:r>
          </a:p>
          <a:p>
            <a:pPr lvl="0"/>
            <a:r>
              <a:rPr lang="ru-RU" sz="1800" b="1" dirty="0" smtClean="0"/>
              <a:t>Косметолог</a:t>
            </a:r>
          </a:p>
          <a:p>
            <a:pPr lvl="0"/>
            <a:r>
              <a:rPr lang="ru-RU" sz="1800" b="1" dirty="0" smtClean="0"/>
              <a:t>Лаборант химического анализа</a:t>
            </a:r>
          </a:p>
          <a:p>
            <a:pPr lvl="0"/>
            <a:r>
              <a:rPr lang="ru-RU" sz="1800" b="1" dirty="0" smtClean="0"/>
              <a:t>Мастер декоративных работ</a:t>
            </a:r>
          </a:p>
          <a:p>
            <a:pPr lvl="0"/>
            <a:r>
              <a:rPr lang="ru-RU" sz="1800" b="1" dirty="0" smtClean="0"/>
              <a:t>Мастер столярно-плотницких работ</a:t>
            </a:r>
          </a:p>
          <a:p>
            <a:pPr lvl="0"/>
            <a:r>
              <a:rPr lang="ru-RU" sz="1800" b="1" dirty="0" smtClean="0"/>
              <a:t>Метролог</a:t>
            </a:r>
          </a:p>
          <a:p>
            <a:pPr lvl="0"/>
            <a:r>
              <a:rPr lang="ru-RU" sz="1800" b="1" dirty="0" err="1" smtClean="0"/>
              <a:t>Мехатроник</a:t>
            </a:r>
            <a:endParaRPr lang="ru-RU" sz="1800" b="1" dirty="0" smtClean="0"/>
          </a:p>
          <a:p>
            <a:pPr lvl="0"/>
            <a:r>
              <a:rPr lang="ru-RU" sz="1800" b="1" dirty="0" smtClean="0"/>
              <a:t>Мобильный </a:t>
            </a:r>
            <a:r>
              <a:rPr lang="ru-RU" sz="1800" b="1" dirty="0" err="1" smtClean="0"/>
              <a:t>робототехник</a:t>
            </a:r>
            <a:endParaRPr lang="ru-RU" sz="1800" b="1" dirty="0" smtClean="0"/>
          </a:p>
          <a:p>
            <a:pPr lvl="0"/>
            <a:r>
              <a:rPr lang="ru-RU" sz="1800" b="1" dirty="0" smtClean="0"/>
              <a:t>Наладчик-ремонтник промышленного оборудования </a:t>
            </a:r>
          </a:p>
          <a:p>
            <a:pPr lvl="0"/>
            <a:r>
              <a:rPr lang="ru-RU" sz="1800" b="1" dirty="0" smtClean="0"/>
              <a:t>Оператор беспилотных летательных аппаратов</a:t>
            </a:r>
          </a:p>
          <a:p>
            <a:pPr lvl="0"/>
            <a:r>
              <a:rPr lang="ru-RU" sz="1800" b="1" dirty="0" smtClean="0"/>
              <a:t>Оператор станков с программным управлением</a:t>
            </a:r>
          </a:p>
          <a:p>
            <a:pPr lvl="0"/>
            <a:r>
              <a:rPr lang="ru-RU" sz="1800" b="1" dirty="0" smtClean="0"/>
              <a:t>Оптик-механик</a:t>
            </a:r>
          </a:p>
          <a:p>
            <a:pPr lvl="0"/>
            <a:r>
              <a:rPr lang="ru-RU" sz="1800" b="1" dirty="0" smtClean="0"/>
              <a:t>Парикмахер</a:t>
            </a:r>
          </a:p>
          <a:p>
            <a:pPr lvl="0"/>
            <a:r>
              <a:rPr lang="ru-RU" sz="1800" b="1" dirty="0" smtClean="0"/>
              <a:t>Плиточник-облицовщик</a:t>
            </a:r>
          </a:p>
          <a:p>
            <a:pPr lvl="0"/>
            <a:r>
              <a:rPr lang="ru-RU" sz="1800" b="1" dirty="0" smtClean="0"/>
              <a:t>Повар-кондитер</a:t>
            </a:r>
          </a:p>
          <a:p>
            <a:pPr lvl="0"/>
            <a:r>
              <a:rPr lang="ru-RU" sz="1800" b="1" dirty="0" smtClean="0"/>
              <a:t>Программист</a:t>
            </a:r>
          </a:p>
          <a:p>
            <a:pPr lvl="0"/>
            <a:r>
              <a:rPr lang="ru-RU" sz="1800" b="1" dirty="0" smtClean="0"/>
              <a:t>Разработчик </a:t>
            </a:r>
            <a:r>
              <a:rPr lang="ru-RU" sz="1800" b="1" dirty="0" err="1" smtClean="0"/>
              <a:t>Web</a:t>
            </a:r>
            <a:r>
              <a:rPr lang="ru-RU" sz="1800" b="1" dirty="0" smtClean="0"/>
              <a:t> и </a:t>
            </a:r>
            <a:r>
              <a:rPr lang="ru-RU" sz="1800" b="1" dirty="0" err="1" smtClean="0"/>
              <a:t>мультимедийных</a:t>
            </a:r>
            <a:r>
              <a:rPr lang="ru-RU" sz="1800" b="1" dirty="0" smtClean="0"/>
              <a:t> приложений</a:t>
            </a:r>
          </a:p>
          <a:p>
            <a:pPr lvl="0"/>
            <a:r>
              <a:rPr lang="ru-RU" sz="1800" b="1" dirty="0" smtClean="0"/>
              <a:t>Сантехник</a:t>
            </a:r>
          </a:p>
          <a:p>
            <a:pPr lvl="0"/>
            <a:r>
              <a:rPr lang="ru-RU" sz="1800" b="1" dirty="0" smtClean="0"/>
              <a:t>Сборщик электронных систем (специалист по электронным приборам и устройствам)</a:t>
            </a:r>
          </a:p>
          <a:p>
            <a:pPr lvl="0"/>
            <a:r>
              <a:rPr lang="ru-RU" sz="1800" b="1" dirty="0" smtClean="0"/>
              <a:t>Сварщик</a:t>
            </a:r>
          </a:p>
          <a:p>
            <a:pPr lvl="0"/>
            <a:r>
              <a:rPr lang="ru-RU" sz="1800" b="1" dirty="0" smtClean="0"/>
              <a:t>Сетевой и системный администратор</a:t>
            </a:r>
          </a:p>
          <a:p>
            <a:pPr lvl="0"/>
            <a:r>
              <a:rPr lang="ru-RU" sz="1800" b="1" dirty="0" smtClean="0"/>
              <a:t>Слесарь</a:t>
            </a:r>
          </a:p>
          <a:p>
            <a:pPr lvl="0"/>
            <a:r>
              <a:rPr lang="ru-RU" sz="1800" b="1" dirty="0" smtClean="0"/>
              <a:t>Специалист в области контрольно-измерительных приборов и автоматики (по отраслям) </a:t>
            </a:r>
          </a:p>
          <a:p>
            <a:pPr lvl="0"/>
            <a:r>
              <a:rPr lang="ru-RU" sz="1800" b="1" dirty="0" smtClean="0"/>
              <a:t>Специалист по аддитивным технологиям</a:t>
            </a:r>
          </a:p>
          <a:p>
            <a:pPr lvl="0"/>
            <a:r>
              <a:rPr lang="ru-RU" sz="1800" b="1" dirty="0" smtClean="0"/>
              <a:t>Специалист по гостеприимству</a:t>
            </a:r>
          </a:p>
          <a:p>
            <a:pPr lvl="0"/>
            <a:r>
              <a:rPr lang="ru-RU" sz="1800" b="1" dirty="0" smtClean="0"/>
              <a:t>Специалист по информационным ресурсам </a:t>
            </a:r>
          </a:p>
          <a:p>
            <a:pPr lvl="0"/>
            <a:r>
              <a:rPr lang="ru-RU" sz="1800" b="1" dirty="0" smtClean="0"/>
              <a:t>Специалист по информационным системам</a:t>
            </a:r>
          </a:p>
          <a:p>
            <a:pPr lvl="0"/>
            <a:r>
              <a:rPr lang="ru-RU" sz="1800" b="1" dirty="0" smtClean="0"/>
              <a:t>Специалист по неразрушающему контролю (</a:t>
            </a:r>
            <a:r>
              <a:rPr lang="ru-RU" sz="1800" b="1" dirty="0" err="1" smtClean="0"/>
              <a:t>дефектоскопист</a:t>
            </a:r>
            <a:r>
              <a:rPr lang="ru-RU" sz="1800" b="1" dirty="0" smtClean="0"/>
              <a:t>)</a:t>
            </a:r>
          </a:p>
          <a:p>
            <a:pPr lvl="0"/>
            <a:r>
              <a:rPr lang="ru-RU" sz="1800" b="1" dirty="0" smtClean="0"/>
              <a:t>Специалист по обслуживанию и ремонту автомобильных двигателей</a:t>
            </a:r>
          </a:p>
          <a:p>
            <a:pPr lvl="0"/>
            <a:r>
              <a:rPr lang="ru-RU" sz="1800" b="1" dirty="0" smtClean="0"/>
              <a:t>Специалист по обслуживанию телекоммуникаций</a:t>
            </a:r>
          </a:p>
          <a:p>
            <a:pPr lvl="0"/>
            <a:r>
              <a:rPr lang="ru-RU" sz="1800" b="1" dirty="0" smtClean="0"/>
              <a:t>Специалист по производству и обслуживанию авиатехники</a:t>
            </a:r>
          </a:p>
          <a:p>
            <a:pPr lvl="0"/>
            <a:r>
              <a:rPr lang="ru-RU" sz="1800" b="1" dirty="0" smtClean="0"/>
              <a:t>Специалист по тестированию в области информационных технологий</a:t>
            </a:r>
          </a:p>
          <a:p>
            <a:pPr lvl="0"/>
            <a:r>
              <a:rPr lang="ru-RU" sz="1800" b="1" dirty="0" smtClean="0"/>
              <a:t>Специалист по техническому контролю качества продукции</a:t>
            </a:r>
          </a:p>
          <a:p>
            <a:pPr lvl="0"/>
            <a:r>
              <a:rPr lang="ru-RU" sz="1800" b="1" dirty="0" smtClean="0"/>
              <a:t>Специалист по технологии машиностроения</a:t>
            </a:r>
          </a:p>
          <a:p>
            <a:pPr lvl="0"/>
            <a:r>
              <a:rPr lang="ru-RU" sz="1800" b="1" dirty="0" smtClean="0"/>
              <a:t>Специалист по холодильно-вентиляционной технике</a:t>
            </a:r>
          </a:p>
          <a:p>
            <a:pPr lvl="0"/>
            <a:r>
              <a:rPr lang="ru-RU" sz="1800" b="1" dirty="0" smtClean="0"/>
              <a:t>Техник авиационных двигателей</a:t>
            </a:r>
          </a:p>
          <a:p>
            <a:pPr lvl="0"/>
            <a:r>
              <a:rPr lang="ru-RU" sz="1800" b="1" dirty="0" smtClean="0"/>
              <a:t>Техник по автоматизированным системам управления технологическими процессами</a:t>
            </a:r>
          </a:p>
          <a:p>
            <a:pPr lvl="0"/>
            <a:r>
              <a:rPr lang="ru-RU" sz="1800" b="1" dirty="0" smtClean="0"/>
              <a:t>Техник по биотехническим и медицинским аппаратам и системам</a:t>
            </a:r>
          </a:p>
          <a:p>
            <a:pPr lvl="0"/>
            <a:r>
              <a:rPr lang="ru-RU" sz="1800" b="1" dirty="0" smtClean="0"/>
              <a:t>Техник по защите информации</a:t>
            </a:r>
          </a:p>
          <a:p>
            <a:pPr lvl="0"/>
            <a:r>
              <a:rPr lang="ru-RU" sz="1800" b="1" dirty="0" smtClean="0"/>
              <a:t>Техник по композитным материалам</a:t>
            </a:r>
          </a:p>
          <a:p>
            <a:pPr lvl="0"/>
            <a:r>
              <a:rPr lang="ru-RU" sz="1800" b="1" dirty="0" smtClean="0"/>
              <a:t>Техник по обслуживанию роботизированного производства</a:t>
            </a:r>
          </a:p>
          <a:p>
            <a:pPr lvl="0"/>
            <a:r>
              <a:rPr lang="ru-RU" sz="1800" b="1" dirty="0" smtClean="0"/>
              <a:t>Техник-конструктор</a:t>
            </a:r>
          </a:p>
          <a:p>
            <a:pPr lvl="0"/>
            <a:r>
              <a:rPr lang="ru-RU" sz="1800" b="1" dirty="0" smtClean="0"/>
              <a:t>Техник-механик в сельском хозяйстве</a:t>
            </a:r>
          </a:p>
          <a:p>
            <a:pPr lvl="0"/>
            <a:r>
              <a:rPr lang="ru-RU" sz="1800" b="1" dirty="0" smtClean="0"/>
              <a:t>Техник-полиграфист</a:t>
            </a:r>
          </a:p>
          <a:p>
            <a:pPr lvl="0"/>
            <a:r>
              <a:rPr lang="ru-RU" sz="1800" b="1" dirty="0" smtClean="0"/>
              <a:t>Технический писатель</a:t>
            </a:r>
          </a:p>
          <a:p>
            <a:pPr lvl="0"/>
            <a:r>
              <a:rPr lang="ru-RU" sz="1800" b="1" dirty="0" smtClean="0"/>
              <a:t>Токарь-универсал</a:t>
            </a:r>
          </a:p>
          <a:p>
            <a:pPr lvl="0"/>
            <a:r>
              <a:rPr lang="ru-RU" sz="1800" b="1" dirty="0" smtClean="0"/>
              <a:t>Фрезеровщик-универсал</a:t>
            </a:r>
          </a:p>
          <a:p>
            <a:pPr lvl="0"/>
            <a:r>
              <a:rPr lang="ru-RU" sz="1800" b="1" dirty="0" smtClean="0"/>
              <a:t>Электромонтажник</a:t>
            </a: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94017499"/>
              </p:ext>
            </p:extLst>
          </p:nvPr>
        </p:nvGraphicFramePr>
        <p:xfrm>
          <a:off x="428596" y="92868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11215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dirty="0" smtClean="0">
                <a:solidFill>
                  <a:srgbClr val="C00000"/>
                </a:solidFill>
              </a:rPr>
              <a:t>Практическое  применение  </a:t>
            </a:r>
            <a:r>
              <a:rPr lang="ru-RU" altLang="ru-RU" sz="3200" dirty="0" err="1" smtClean="0">
                <a:solidFill>
                  <a:srgbClr val="C00000"/>
                </a:solidFill>
              </a:rPr>
              <a:t>профстандарта</a:t>
            </a:r>
            <a:endParaRPr lang="ru-RU" altLang="ru-RU" sz="3200" dirty="0" smtClean="0">
              <a:solidFill>
                <a:srgbClr val="C00000"/>
              </a:solidFill>
            </a:endParaRPr>
          </a:p>
        </p:txBody>
      </p:sp>
      <p:sp>
        <p:nvSpPr>
          <p:cNvPr id="12291" name="Rectangle 1"/>
          <p:cNvSpPr>
            <a:spLocks noChangeArrowheads="1"/>
          </p:cNvSpPr>
          <p:nvPr/>
        </p:nvSpPr>
        <p:spPr bwMode="auto">
          <a:xfrm>
            <a:off x="539552" y="2000240"/>
            <a:ext cx="79629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buBlip>
                <a:blip r:embed="rId2"/>
              </a:buBlip>
              <a:tabLst>
                <a:tab pos="457200" algn="l"/>
              </a:tabLst>
            </a:pPr>
            <a:r>
              <a:rPr lang="ru-RU" altLang="ru-RU" sz="2400" b="1" dirty="0">
                <a:solidFill>
                  <a:srgbClr val="222222"/>
                </a:solidFill>
                <a:cs typeface="Times New Roman" pitchFamily="18" charset="0"/>
              </a:rPr>
              <a:t>для работодателя</a:t>
            </a:r>
            <a:r>
              <a:rPr lang="ru-RU" altLang="ru-RU" sz="2400" dirty="0">
                <a:solidFill>
                  <a:srgbClr val="222222"/>
                </a:solidFill>
                <a:cs typeface="Times New Roman" pitchFamily="18" charset="0"/>
              </a:rPr>
              <a:t> – формулировка требований  к работникам</a:t>
            </a:r>
            <a:r>
              <a:rPr lang="ru-RU" altLang="ru-RU" sz="2400" dirty="0" smtClean="0">
                <a:solidFill>
                  <a:srgbClr val="222222"/>
                </a:solidFill>
                <a:cs typeface="Times New Roman" pitchFamily="18" charset="0"/>
              </a:rPr>
              <a:t>;</a:t>
            </a:r>
            <a:endParaRPr lang="en-US" altLang="ru-RU" sz="2400" dirty="0" smtClean="0">
              <a:solidFill>
                <a:srgbClr val="222222"/>
              </a:solidFill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tabLst>
                <a:tab pos="457200" algn="l"/>
              </a:tabLst>
            </a:pPr>
            <a:endParaRPr lang="ru-RU" altLang="ru-RU" sz="2400" dirty="0">
              <a:cs typeface="Arial" pitchFamily="34" charset="0"/>
            </a:endParaRPr>
          </a:p>
          <a:p>
            <a:pPr>
              <a:buBlip>
                <a:blip r:embed="rId2"/>
              </a:buBlip>
              <a:tabLst>
                <a:tab pos="457200" algn="l"/>
              </a:tabLst>
            </a:pPr>
            <a:r>
              <a:rPr lang="ru-RU" altLang="ru-RU" sz="2400" b="1" dirty="0">
                <a:solidFill>
                  <a:srgbClr val="222222"/>
                </a:solidFill>
                <a:cs typeface="Times New Roman" pitchFamily="18" charset="0"/>
              </a:rPr>
              <a:t>для работника</a:t>
            </a:r>
            <a:r>
              <a:rPr lang="ru-RU" altLang="ru-RU" sz="2400" dirty="0">
                <a:solidFill>
                  <a:srgbClr val="222222"/>
                </a:solidFill>
                <a:cs typeface="Times New Roman" pitchFamily="18" charset="0"/>
              </a:rPr>
              <a:t> – оценка соответствия имеющейся у него квалификации требованиям рынка труда и конкретного работодателя</a:t>
            </a:r>
            <a:r>
              <a:rPr lang="ru-RU" altLang="ru-RU" sz="2400" dirty="0" smtClean="0">
                <a:solidFill>
                  <a:srgbClr val="222222"/>
                </a:solidFill>
                <a:cs typeface="Times New Roman" pitchFamily="18" charset="0"/>
              </a:rPr>
              <a:t>;</a:t>
            </a:r>
            <a:endParaRPr lang="en-US" altLang="ru-RU" sz="2400" dirty="0" smtClean="0">
              <a:solidFill>
                <a:srgbClr val="222222"/>
              </a:solidFill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tabLst>
                <a:tab pos="457200" algn="l"/>
              </a:tabLst>
            </a:pPr>
            <a:endParaRPr lang="ru-RU" altLang="ru-RU" sz="2400" dirty="0">
              <a:cs typeface="Arial" pitchFamily="34" charset="0"/>
            </a:endParaRPr>
          </a:p>
          <a:p>
            <a:pPr>
              <a:buBlip>
                <a:blip r:embed="rId2"/>
              </a:buBlip>
              <a:tabLst>
                <a:tab pos="457200" algn="l"/>
              </a:tabLst>
            </a:pPr>
            <a:r>
              <a:rPr lang="ru-RU" altLang="ru-RU" sz="2400" b="1" dirty="0">
                <a:cs typeface="Times New Roman" pitchFamily="18" charset="0"/>
              </a:rPr>
              <a:t>для системы </a:t>
            </a:r>
            <a:r>
              <a:rPr lang="ru-RU" altLang="ru-RU" sz="2400" b="1" dirty="0" smtClean="0">
                <a:cs typeface="Times New Roman" pitchFamily="18" charset="0"/>
              </a:rPr>
              <a:t>профессионального образования</a:t>
            </a:r>
            <a:r>
              <a:rPr lang="ru-RU" altLang="ru-RU" sz="2400" dirty="0">
                <a:solidFill>
                  <a:srgbClr val="222222"/>
                </a:solidFill>
                <a:cs typeface="Times New Roman" pitchFamily="18" charset="0"/>
              </a:rPr>
              <a:t> –   разработка образовательных стандартов  и программ, соответствующих  требованиям рынка труда.</a:t>
            </a:r>
            <a:endParaRPr lang="ru-RU" altLang="ru-RU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907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/>
              <a:t>    </a:t>
            </a:r>
            <a:r>
              <a:rPr lang="ru-RU" sz="2800" b="1" u="sng" dirty="0" smtClean="0"/>
              <a:t>ПРОБЛЕМЫ</a:t>
            </a:r>
            <a:r>
              <a:rPr lang="ru-RU" sz="2800" b="1" u="sng" dirty="0"/>
              <a:t>, СВЯЗАННЫЕ С УЧЕТОМ ТРЕБОВАНИЙ </a:t>
            </a:r>
            <a:r>
              <a:rPr lang="ru-RU" sz="2800" b="1" u="sng" dirty="0" smtClean="0"/>
              <a:t>РАБОТОДАТЕЛЕЙ:</a:t>
            </a:r>
          </a:p>
          <a:p>
            <a:r>
              <a:rPr lang="ru-RU" sz="2800" dirty="0" smtClean="0"/>
              <a:t>Диверсификация (разнообразие, изменение) </a:t>
            </a:r>
            <a:r>
              <a:rPr lang="ru-RU" sz="2800" dirty="0"/>
              <a:t>требований рынка </a:t>
            </a:r>
            <a:r>
              <a:rPr lang="ru-RU" sz="2800" dirty="0" smtClean="0"/>
              <a:t>труда</a:t>
            </a:r>
            <a:endParaRPr lang="ru-RU" sz="2800" dirty="0"/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/>
              <a:t>Рассогласованность понятийно-терминологического аппарата </a:t>
            </a:r>
            <a:r>
              <a:rPr lang="ru-RU" sz="2800" dirty="0" smtClean="0"/>
              <a:t>сферы </a:t>
            </a:r>
            <a:r>
              <a:rPr lang="ru-RU" sz="2800" dirty="0"/>
              <a:t>труда и </a:t>
            </a:r>
            <a:r>
              <a:rPr lang="ru-RU" sz="2800" dirty="0" smtClean="0"/>
              <a:t>сферы образования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800" b="1" cap="all" dirty="0" smtClean="0"/>
              <a:t/>
            </a:r>
            <a:br>
              <a:rPr lang="ru-RU" sz="2800" b="1" cap="all" dirty="0" smtClean="0"/>
            </a:br>
            <a:r>
              <a:rPr lang="ru-RU" sz="2800" b="1" cap="all" dirty="0" smtClean="0">
                <a:solidFill>
                  <a:schemeClr val="accent2">
                    <a:lumMod val="75000"/>
                  </a:schemeClr>
                </a:solidFill>
              </a:rPr>
              <a:t>Профессиональные стандарты (ПС)— квалификационные характеристики       нового типа</a:t>
            </a:r>
            <a:r>
              <a:rPr lang="ru-RU" sz="2800" b="1" cap="all" dirty="0" smtClean="0"/>
              <a:t/>
            </a:r>
            <a:br>
              <a:rPr lang="ru-RU" sz="2800" b="1" cap="all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u="sng" dirty="0" smtClean="0"/>
              <a:t>Вид профессиональной деятельности </a:t>
            </a:r>
            <a:r>
              <a:rPr lang="ru-RU" sz="2800" dirty="0" smtClean="0"/>
              <a:t>– совокупность обобщенных трудовых функций, имеющих близкий характер, результаты и условия труда.</a:t>
            </a:r>
          </a:p>
          <a:p>
            <a:r>
              <a:rPr lang="ru-RU" sz="2800" u="sng" dirty="0" smtClean="0"/>
              <a:t>Обобщенная трудовая функция </a:t>
            </a:r>
            <a:r>
              <a:rPr lang="ru-RU" sz="2800" dirty="0" smtClean="0"/>
              <a:t>– совокупность связанных между собой трудовых функций, сложившаяся в результате разделения труда в конкретном производственном или (бизнес-) процессе.</a:t>
            </a:r>
          </a:p>
          <a:p>
            <a:pPr>
              <a:buNone/>
            </a:pP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ПОНЯТИЙНЫЙ АППАРАТ 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ПРОФСТАНДАРТОВ И ФГОС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u="sng" dirty="0" smtClean="0"/>
              <a:t>Трудовая функция </a:t>
            </a:r>
            <a:r>
              <a:rPr lang="ru-RU" sz="2800" dirty="0" smtClean="0"/>
              <a:t>– система трудовых действий в рамках обобщенной трудовой  функции.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u="sng" dirty="0" smtClean="0"/>
              <a:t>Трудовое действие </a:t>
            </a:r>
            <a:r>
              <a:rPr lang="ru-RU" sz="2800" dirty="0" smtClean="0"/>
              <a:t>– процесс взаимодействия работника с предметом труда, при котором достигается определенная задача.</a:t>
            </a:r>
          </a:p>
          <a:p>
            <a:pPr>
              <a:buNone/>
            </a:pP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ПОНЯТИЙНЫЙ АППАРАТ 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ПРОФСТАНДАРТОВ И ФГОС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 </a:t>
            </a:r>
            <a:r>
              <a:rPr lang="ru-RU" sz="3600" u="sng" dirty="0" smtClean="0"/>
              <a:t>Компетенция</a:t>
            </a:r>
            <a:r>
              <a:rPr lang="ru-RU" sz="3600" dirty="0" smtClean="0"/>
              <a:t> – динамическая комбинация знаний, умений и способность применять их для успешной профессиональной деятельности.</a:t>
            </a:r>
          </a:p>
          <a:p>
            <a:pPr>
              <a:buNone/>
            </a:pP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ПОНЯТИЙНЫЙ АППАРАТ 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ПРОФСТАНДАРТОВ И ФГОС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5513" y="4724400"/>
            <a:ext cx="4752975" cy="1081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Расширение содержания ФГОС СПО, изменение содержания образовательной программы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0825" y="2349500"/>
            <a:ext cx="2227263" cy="1454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Результаты изучения требований предприятий к специалистам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348038" y="2349500"/>
            <a:ext cx="2159000" cy="1477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Содержание профессиональных стандартов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72225" y="2349500"/>
            <a:ext cx="2216150" cy="1492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Лучшие международные практики </a:t>
            </a:r>
            <a:endParaRPr lang="ru-RU" dirty="0" smtClean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(</a:t>
            </a:r>
            <a:r>
              <a:rPr lang="en-US" dirty="0" err="1"/>
              <a:t>WSI</a:t>
            </a:r>
            <a:r>
              <a:rPr lang="ru-RU" dirty="0"/>
              <a:t>,  </a:t>
            </a:r>
            <a:r>
              <a:rPr lang="en-US" dirty="0" err="1"/>
              <a:t>WSR</a:t>
            </a:r>
            <a:r>
              <a:rPr lang="ru-RU" dirty="0"/>
              <a:t>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268538" y="804863"/>
            <a:ext cx="4606925" cy="719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Новые запросы работодателя</a:t>
            </a:r>
          </a:p>
        </p:txBody>
      </p:sp>
      <p:sp>
        <p:nvSpPr>
          <p:cNvPr id="10" name="Плюс 9"/>
          <p:cNvSpPr/>
          <p:nvPr/>
        </p:nvSpPr>
        <p:spPr>
          <a:xfrm>
            <a:off x="2641600" y="2781300"/>
            <a:ext cx="457200" cy="473075"/>
          </a:xfrm>
          <a:prstGeom prst="mathPlus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люс 10"/>
          <p:cNvSpPr/>
          <p:nvPr/>
        </p:nvSpPr>
        <p:spPr>
          <a:xfrm>
            <a:off x="5600700" y="2781300"/>
            <a:ext cx="457200" cy="473075"/>
          </a:xfrm>
          <a:prstGeom prst="mathPlus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3868738" y="1720850"/>
            <a:ext cx="936625" cy="43180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619250" y="3933825"/>
            <a:ext cx="936625" cy="64770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6316663" y="3859213"/>
            <a:ext cx="1052512" cy="758825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4427538" y="3933825"/>
            <a:ext cx="0" cy="73660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2067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ПРОФЕССИОНАЛЬНЫЙ СТАНДАРТ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85861"/>
          <a:ext cx="8229600" cy="4143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СОПОСТАВЛЕНИЕ ЕДИНИЦ ФГОС СПО И ПРОФСТАНДАРТОВ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3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3362"/>
                <a:gridCol w="418623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ФГОС СПО</a:t>
                      </a:r>
                      <a:endParaRPr lang="ru-RU" dirty="0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ПРОФЕССИОНАЛЬНЫЙ СТАНДАРТ</a:t>
                      </a:r>
                      <a:endParaRPr lang="ru-RU" dirty="0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n>
                            <a:solidFill>
                              <a:srgbClr val="92D050"/>
                            </a:solidFill>
                          </a:ln>
                        </a:rPr>
                        <a:t>ВИД ДЕЯТЕЛЬНОСТИ (ВД)</a:t>
                      </a:r>
                      <a:endParaRPr lang="ru-RU" b="1" dirty="0">
                        <a:ln>
                          <a:solidFill>
                            <a:srgbClr val="92D050"/>
                          </a:solidFill>
                        </a:ln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ln>
                            <a:solidFill>
                              <a:srgbClr val="92D050"/>
                            </a:solidFill>
                          </a:ln>
                        </a:rPr>
                        <a:t>ОБОБЩЕННЫЕ </a:t>
                      </a:r>
                    </a:p>
                    <a:p>
                      <a:pPr algn="l"/>
                      <a:r>
                        <a:rPr lang="ru-RU" b="1" dirty="0" smtClean="0">
                          <a:ln>
                            <a:solidFill>
                              <a:srgbClr val="92D050"/>
                            </a:solidFill>
                          </a:ln>
                        </a:rPr>
                        <a:t>ТРУДОВЫЕ ФУНКЦИИ</a:t>
                      </a:r>
                      <a:r>
                        <a:rPr lang="ru-RU" b="1" baseline="0" dirty="0" smtClean="0">
                          <a:ln>
                            <a:solidFill>
                              <a:srgbClr val="92D050"/>
                            </a:solidFill>
                          </a:ln>
                        </a:rPr>
                        <a:t> </a:t>
                      </a:r>
                      <a:r>
                        <a:rPr lang="ru-RU" b="1" dirty="0" smtClean="0">
                          <a:ln>
                            <a:solidFill>
                              <a:srgbClr val="92D050"/>
                            </a:solidFill>
                          </a:ln>
                        </a:rPr>
                        <a:t>(ОТФ) </a:t>
                      </a:r>
                    </a:p>
                    <a:p>
                      <a:pPr algn="l"/>
                      <a:r>
                        <a:rPr lang="ru-RU" b="1" dirty="0" smtClean="0">
                          <a:ln>
                            <a:solidFill>
                              <a:srgbClr val="92D050"/>
                            </a:solidFill>
                          </a:ln>
                        </a:rPr>
                        <a:t>ИЛИ ТРУДОВЫЕ ФУНКЦИИ (ТФ) СООТВЕТСТВУЮЩЕГО УРОВНЯ КВАЛИФИКАЦИИ</a:t>
                      </a:r>
                      <a:endParaRPr lang="ru-RU" b="1" dirty="0">
                        <a:ln>
                          <a:solidFill>
                            <a:srgbClr val="92D050"/>
                          </a:solidFill>
                        </a:ln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solidFill>
                              <a:srgbClr val="0070C0"/>
                            </a:solidFill>
                          </a:ln>
                        </a:rPr>
                        <a:t>ПРОФЕССИОНАЛЬНЫЕ КОМПЕТЕНЦИИ ПО КАЖДОМУ ВД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rgbClr val="0070C0"/>
                            </a:solidFill>
                          </a:ln>
                        </a:rPr>
                        <a:t>ТРУДОВЫЕ ФУНКЦИИ ПО КАЖДОЙ ОТФ ИЛИ ТРУДОВЫЕ ДЕЙСТВИЯ</a:t>
                      </a:r>
                      <a:endParaRPr lang="ru-RU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solidFill>
                              <a:srgbClr val="7030A0"/>
                            </a:solidFill>
                          </a:ln>
                        </a:rPr>
                        <a:t>ПРАКТИЧЕСКИЙ ОПЫТ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n>
                            <a:solidFill>
                              <a:srgbClr val="7030A0"/>
                            </a:solidFill>
                          </a:ln>
                        </a:rPr>
                        <a:t>ПО КАЖДОМУ ВД</a:t>
                      </a:r>
                    </a:p>
                    <a:p>
                      <a:endParaRPr lang="ru-RU" dirty="0">
                        <a:ln>
                          <a:solidFill>
                            <a:srgbClr val="7030A0"/>
                          </a:solidFill>
                        </a:ln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rgbClr val="7030A0"/>
                            </a:solidFill>
                          </a:ln>
                        </a:rPr>
                        <a:t>ТРУДОВЫЕ ФУНКЦИИ </a:t>
                      </a:r>
                    </a:p>
                    <a:p>
                      <a:r>
                        <a:rPr lang="ru-RU" dirty="0" smtClean="0">
                          <a:ln>
                            <a:solidFill>
                              <a:srgbClr val="7030A0"/>
                            </a:solidFill>
                          </a:ln>
                        </a:rPr>
                        <a:t>ИЛИ ТРУДОВЫЕ ДЕЙСТВИЯ</a:t>
                      </a:r>
                      <a:endParaRPr lang="ru-RU" dirty="0">
                        <a:ln>
                          <a:solidFill>
                            <a:srgbClr val="7030A0"/>
                          </a:solidFill>
                        </a:ln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rgbClr val="FF33CC"/>
                            </a:solidFill>
                          </a:ln>
                          <a:solidFill>
                            <a:schemeClr val="tx1"/>
                          </a:solidFill>
                        </a:rPr>
                        <a:t>УМЕНИЯ</a:t>
                      </a:r>
                      <a:endParaRPr lang="ru-RU" dirty="0">
                        <a:ln>
                          <a:solidFill>
                            <a:srgbClr val="FF33CC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rgbClr val="FF33CC"/>
                            </a:solidFill>
                          </a:ln>
                        </a:rPr>
                        <a:t>УМЕНИЯ</a:t>
                      </a:r>
                      <a:endParaRPr lang="ru-RU" dirty="0">
                        <a:ln>
                          <a:solidFill>
                            <a:srgbClr val="FF33CC"/>
                          </a:solidFill>
                        </a:ln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rgbClr val="FF0066"/>
                            </a:solidFill>
                          </a:ln>
                        </a:rPr>
                        <a:t>ЗНАНИЯ</a:t>
                      </a:r>
                      <a:endParaRPr lang="ru-RU" dirty="0">
                        <a:ln>
                          <a:solidFill>
                            <a:srgbClr val="FF0066"/>
                          </a:solidFill>
                        </a:ln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n>
                            <a:solidFill>
                              <a:srgbClr val="FF0066"/>
                            </a:solidFill>
                          </a:ln>
                        </a:rPr>
                        <a:t>ЗНАНИЯ</a:t>
                      </a:r>
                      <a:endParaRPr lang="ru-RU" dirty="0">
                        <a:ln>
                          <a:solidFill>
                            <a:srgbClr val="FF0066"/>
                          </a:solidFill>
                        </a:ln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u="sng" dirty="0" smtClean="0"/>
              <a:t>в </a:t>
            </a:r>
            <a:r>
              <a:rPr lang="ru-RU" u="sng" dirty="0"/>
              <a:t>целом сопоставимы термины:</a:t>
            </a:r>
          </a:p>
          <a:p>
            <a:pPr>
              <a:buNone/>
            </a:pPr>
            <a:r>
              <a:rPr lang="ru-RU" dirty="0"/>
              <a:t>■ «вид трудовой деятельности» ПС и «основной вид профессиональной деятельности» ФГОС ПО разного уровня;</a:t>
            </a:r>
          </a:p>
          <a:p>
            <a:pPr>
              <a:buNone/>
            </a:pPr>
            <a:r>
              <a:rPr lang="ru-RU" dirty="0"/>
              <a:t>■ «трудовая функция» ПС и «профессиональная </a:t>
            </a:r>
            <a:r>
              <a:rPr lang="ru-RU" dirty="0" smtClean="0"/>
              <a:t>компетенция» ФГОС </a:t>
            </a:r>
            <a:r>
              <a:rPr lang="ru-RU" dirty="0"/>
              <a:t>ПО разного уровня. </a:t>
            </a: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Примерно </a:t>
            </a:r>
            <a:r>
              <a:rPr lang="ru-RU" dirty="0"/>
              <a:t>одинаковое наполнение имеют «область профессиональной деятельности» и «объекты профессиональной деятельности» в ПС и во ФГОС.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/>
              <a:t/>
            </a:r>
            <a:br>
              <a:rPr lang="ru-RU" sz="3200" dirty="0"/>
            </a:br>
            <a:r>
              <a:rPr lang="ru-RU" sz="2700" b="1" cap="all" dirty="0" smtClean="0">
                <a:solidFill>
                  <a:schemeClr val="accent2">
                    <a:lumMod val="75000"/>
                  </a:schemeClr>
                </a:solidFill>
              </a:rPr>
              <a:t>Профессиональные стандарты (ПС)— квалификационные характеристики         нового типа</a:t>
            </a:r>
            <a:r>
              <a:rPr lang="ru-RU" sz="2700" b="1" cap="all" dirty="0" smtClean="0"/>
              <a:t/>
            </a:r>
            <a:br>
              <a:rPr lang="ru-RU" sz="2700" b="1" cap="all" dirty="0" smtClean="0"/>
            </a:br>
            <a:endParaRPr lang="ru-RU" sz="2700" b="1" cap="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Каждая компетенция </a:t>
            </a:r>
            <a:r>
              <a:rPr lang="en-US" sz="2800" dirty="0" smtClean="0"/>
              <a:t>WS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dirty="0" smtClean="0"/>
              <a:t>имеет свой </a:t>
            </a:r>
            <a:r>
              <a:rPr lang="ru-RU" u="sng" dirty="0" smtClean="0"/>
              <a:t>методический пакет</a:t>
            </a:r>
            <a:r>
              <a:rPr lang="ru-RU" dirty="0" smtClean="0"/>
              <a:t>,                состоящий из:</a:t>
            </a:r>
          </a:p>
          <a:p>
            <a:r>
              <a:rPr lang="ru-RU" dirty="0" smtClean="0"/>
              <a:t>  технического описания профессии</a:t>
            </a:r>
          </a:p>
          <a:p>
            <a:r>
              <a:rPr lang="ru-RU" dirty="0" smtClean="0"/>
              <a:t>  конкурсного  задания</a:t>
            </a:r>
          </a:p>
          <a:p>
            <a:r>
              <a:rPr lang="ru-RU" dirty="0" smtClean="0"/>
              <a:t>  критериев оценки </a:t>
            </a:r>
          </a:p>
          <a:p>
            <a:r>
              <a:rPr lang="ru-RU" dirty="0" smtClean="0"/>
              <a:t>  инфраструктурного листа  </a:t>
            </a:r>
          </a:p>
          <a:p>
            <a:r>
              <a:rPr lang="ru-RU" dirty="0" smtClean="0"/>
              <a:t>  плана застройки площадки компетенции </a:t>
            </a:r>
          </a:p>
          <a:p>
            <a:r>
              <a:rPr lang="ru-RU" dirty="0" smtClean="0"/>
              <a:t>  плана проведения конкурсной части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СТАНДАРТЫ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WORLDSKILLS (WS)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МЕТОДИЧЕСКИЙ ПАКЕТ КОМПЕТЕНЦИИ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WS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835150" y="2133600"/>
            <a:ext cx="2170113" cy="4035425"/>
            <a:chOff x="720" y="1296"/>
            <a:chExt cx="1367" cy="2542"/>
          </a:xfrm>
        </p:grpSpPr>
        <p:sp>
          <p:nvSpPr>
            <p:cNvPr id="5145" name="AutoShape 3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6" name="AutoShape 4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7" name="AutoShape 5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8" name="AutoShape 6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9" name="AutoShape 7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0" name="AutoShape 8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5154" name="Oval 10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5155" name="Oval 11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5156" name="Oval 12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5157" name="Oval 13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5158" name="Oval 14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5152" name="Text Box 15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5153" name="Text Box 16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5003800" y="2133600"/>
            <a:ext cx="2166938" cy="4035425"/>
            <a:chOff x="2208" y="1296"/>
            <a:chExt cx="1365" cy="2542"/>
          </a:xfrm>
        </p:grpSpPr>
        <p:sp>
          <p:nvSpPr>
            <p:cNvPr id="5132" name="AutoShape 18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3" name="AutoShape 19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b="1" i="1" dirty="0" smtClean="0"/>
                <a:t>Вариативная </a:t>
              </a:r>
            </a:p>
            <a:p>
              <a:pPr algn="ctr"/>
              <a:r>
                <a:rPr lang="ru-RU" b="1" i="1" dirty="0" smtClean="0"/>
                <a:t>часть</a:t>
              </a:r>
            </a:p>
            <a:p>
              <a:pPr algn="ctr"/>
              <a:r>
                <a:rPr lang="ru-RU" b="1" i="1" dirty="0" smtClean="0"/>
                <a:t>ППКРС – 20%</a:t>
              </a:r>
            </a:p>
            <a:p>
              <a:pPr algn="ctr"/>
              <a:r>
                <a:rPr lang="ru-RU" b="1" i="1" dirty="0" smtClean="0"/>
                <a:t>ППССЗ – 30%</a:t>
              </a:r>
              <a:endParaRPr lang="ru-RU" b="1" i="1" dirty="0"/>
            </a:p>
          </p:txBody>
        </p:sp>
        <p:sp>
          <p:nvSpPr>
            <p:cNvPr id="5134" name="AutoShape 20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5" name="AutoShape 21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6" name="Oval 22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5137" name="Oval 23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138" name="Oval 24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139" name="Oval 25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140" name="Oval 26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141" name="Text Box 27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2</a:t>
              </a:r>
              <a:endParaRPr lang="en-US"/>
            </a:p>
          </p:txBody>
        </p:sp>
        <p:sp>
          <p:nvSpPr>
            <p:cNvPr id="5142" name="Text Box 28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5143" name="AutoShape 29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4" name="AutoShape 30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125" name="Rectangle 3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 eaLnBrk="1" hangingPunct="1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ФГОС СПО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127" name="Rectangle 33"/>
          <p:cNvSpPr>
            <a:spLocks noChangeArrowheads="1"/>
          </p:cNvSpPr>
          <p:nvPr/>
        </p:nvSpPr>
        <p:spPr bwMode="auto">
          <a:xfrm>
            <a:off x="827088" y="1484313"/>
            <a:ext cx="73453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E3E2A"/>
                </a:solidFill>
              </a:rPr>
              <a:t>ФГОС </a:t>
            </a:r>
          </a:p>
        </p:txBody>
      </p:sp>
      <p:sp>
        <p:nvSpPr>
          <p:cNvPr id="5128" name="Rectangle 34"/>
          <p:cNvSpPr>
            <a:spLocks noChangeArrowheads="1"/>
          </p:cNvSpPr>
          <p:nvPr/>
        </p:nvSpPr>
        <p:spPr bwMode="auto">
          <a:xfrm>
            <a:off x="1908175" y="3286124"/>
            <a:ext cx="1970088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000000"/>
                </a:solidFill>
              </a:rPr>
              <a:t>Обязательная часть </a:t>
            </a:r>
          </a:p>
          <a:p>
            <a:pPr algn="ctr"/>
            <a:r>
              <a:rPr lang="ru-RU" b="1" i="1" dirty="0" smtClean="0">
                <a:solidFill>
                  <a:srgbClr val="000000"/>
                </a:solidFill>
              </a:rPr>
              <a:t>ППКРС – 80%</a:t>
            </a:r>
          </a:p>
          <a:p>
            <a:pPr algn="ctr"/>
            <a:r>
              <a:rPr lang="ru-RU" b="1" i="1" dirty="0" smtClean="0">
                <a:solidFill>
                  <a:srgbClr val="000000"/>
                </a:solidFill>
              </a:rPr>
              <a:t>ППССЗ – 70%</a:t>
            </a:r>
          </a:p>
        </p:txBody>
      </p:sp>
      <p:sp>
        <p:nvSpPr>
          <p:cNvPr id="5130" name="Line 37"/>
          <p:cNvSpPr>
            <a:spLocks noChangeShapeType="1"/>
          </p:cNvSpPr>
          <p:nvPr/>
        </p:nvSpPr>
        <p:spPr bwMode="auto">
          <a:xfrm>
            <a:off x="4140200" y="3789363"/>
            <a:ext cx="576263" cy="0"/>
          </a:xfrm>
          <a:prstGeom prst="line">
            <a:avLst/>
          </a:prstGeom>
          <a:noFill/>
          <a:ln w="76200">
            <a:solidFill>
              <a:srgbClr val="FE3E2A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1" name="Line 38"/>
          <p:cNvSpPr>
            <a:spLocks noChangeShapeType="1"/>
          </p:cNvSpPr>
          <p:nvPr/>
        </p:nvSpPr>
        <p:spPr bwMode="auto">
          <a:xfrm>
            <a:off x="4427538" y="3500438"/>
            <a:ext cx="0" cy="576262"/>
          </a:xfrm>
          <a:prstGeom prst="line">
            <a:avLst/>
          </a:prstGeom>
          <a:noFill/>
          <a:ln w="76200">
            <a:solidFill>
              <a:srgbClr val="FE3E2A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2"/>
          <p:cNvSpPr>
            <a:spLocks noChangeArrowheads="1"/>
          </p:cNvSpPr>
          <p:nvPr/>
        </p:nvSpPr>
        <p:spPr bwMode="auto">
          <a:xfrm>
            <a:off x="611560" y="3573016"/>
            <a:ext cx="2790825" cy="14414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dirty="0">
              <a:solidFill>
                <a:srgbClr val="00B050"/>
              </a:solidFill>
              <a:latin typeface="Verdana" pitchFamily="34" charset="0"/>
            </a:endParaRPr>
          </a:p>
        </p:txBody>
      </p:sp>
      <p:sp>
        <p:nvSpPr>
          <p:cNvPr id="108547" name="Freeform 3"/>
          <p:cNvSpPr>
            <a:spLocks/>
          </p:cNvSpPr>
          <p:nvPr/>
        </p:nvSpPr>
        <p:spPr bwMode="gray">
          <a:xfrm>
            <a:off x="3276600" y="3644900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149" name="AutoShape 4"/>
          <p:cNvSpPr>
            <a:spLocks noChangeAspect="1" noChangeArrowheads="1" noTextEdit="1"/>
          </p:cNvSpPr>
          <p:nvPr/>
        </p:nvSpPr>
        <p:spPr bwMode="gray">
          <a:xfrm flipH="1">
            <a:off x="5003800" y="3213100"/>
            <a:ext cx="909638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411413" y="1412875"/>
            <a:ext cx="4176712" cy="2178050"/>
            <a:chOff x="1997" y="1314"/>
            <a:chExt cx="1889" cy="1009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08551" name="Oval 7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8552" name="Oval 8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08553" name="Oval 9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554" name="Oval 10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555" name="Oval 11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556" name="Oval 12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8557" name="Text Box 13"/>
          <p:cNvSpPr txBox="1">
            <a:spLocks noChangeArrowheads="1"/>
          </p:cNvSpPr>
          <p:nvPr/>
        </p:nvSpPr>
        <p:spPr bwMode="auto">
          <a:xfrm>
            <a:off x="3419475" y="1989138"/>
            <a:ext cx="22002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ru-RU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Компетенции</a:t>
            </a:r>
            <a:endParaRPr lang="en-US" sz="14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152" name="Rectangle 1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 eaLnBrk="1" hangingPunct="1"/>
            <a:r>
              <a:rPr lang="ru-RU" dirty="0" smtClean="0"/>
              <a:t> </a:t>
            </a:r>
            <a:r>
              <a:rPr lang="ru-RU" sz="2200" b="1" cap="all" dirty="0" smtClean="0">
                <a:solidFill>
                  <a:schemeClr val="accent2">
                    <a:lumMod val="75000"/>
                  </a:schemeClr>
                </a:solidFill>
              </a:rPr>
              <a:t>Структура циклов изучаемых дисциплин в ФГОС </a:t>
            </a:r>
            <a:endParaRPr lang="en-US" sz="2200" b="1" cap="all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154" name="Text Box 16"/>
          <p:cNvSpPr txBox="1">
            <a:spLocks noChangeArrowheads="1"/>
          </p:cNvSpPr>
          <p:nvPr/>
        </p:nvSpPr>
        <p:spPr bwMode="auto">
          <a:xfrm>
            <a:off x="539750" y="4149725"/>
            <a:ext cx="28797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i="1" dirty="0" smtClean="0">
                <a:solidFill>
                  <a:srgbClr val="000000"/>
                </a:solidFill>
              </a:rPr>
              <a:t>Общие </a:t>
            </a:r>
            <a:r>
              <a:rPr lang="ru-RU" sz="2400" i="1" dirty="0">
                <a:solidFill>
                  <a:srgbClr val="000000"/>
                </a:solidFill>
              </a:rPr>
              <a:t>компетенции</a:t>
            </a:r>
          </a:p>
        </p:txBody>
      </p:sp>
      <p:sp>
        <p:nvSpPr>
          <p:cNvPr id="6155" name="AutoShape 17"/>
          <p:cNvSpPr>
            <a:spLocks noChangeArrowheads="1"/>
          </p:cNvSpPr>
          <p:nvPr/>
        </p:nvSpPr>
        <p:spPr bwMode="auto">
          <a:xfrm>
            <a:off x="5651500" y="3573463"/>
            <a:ext cx="3024188" cy="144145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108562" name="Freeform 18"/>
          <p:cNvSpPr>
            <a:spLocks/>
          </p:cNvSpPr>
          <p:nvPr/>
        </p:nvSpPr>
        <p:spPr bwMode="gray">
          <a:xfrm flipH="1">
            <a:off x="4787900" y="3573463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157" name="Text Box 19"/>
          <p:cNvSpPr txBox="1">
            <a:spLocks noChangeArrowheads="1"/>
          </p:cNvSpPr>
          <p:nvPr/>
        </p:nvSpPr>
        <p:spPr bwMode="auto">
          <a:xfrm>
            <a:off x="5580063" y="4149725"/>
            <a:ext cx="31686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i="1">
                <a:solidFill>
                  <a:srgbClr val="000000"/>
                </a:solidFill>
              </a:rPr>
              <a:t>Профессиональные компетенции</a:t>
            </a:r>
          </a:p>
        </p:txBody>
      </p:sp>
      <p:sp>
        <p:nvSpPr>
          <p:cNvPr id="6158" name="AutoShape 22"/>
          <p:cNvSpPr>
            <a:spLocks noChangeArrowheads="1"/>
          </p:cNvSpPr>
          <p:nvPr/>
        </p:nvSpPr>
        <p:spPr bwMode="auto">
          <a:xfrm>
            <a:off x="1258888" y="5734050"/>
            <a:ext cx="6913562" cy="719138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6159" name="Text Box 23"/>
          <p:cNvSpPr txBox="1">
            <a:spLocks noChangeArrowheads="1"/>
          </p:cNvSpPr>
          <p:nvPr/>
        </p:nvSpPr>
        <p:spPr bwMode="auto">
          <a:xfrm>
            <a:off x="1403350" y="5876925"/>
            <a:ext cx="62642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400" i="1">
                <a:solidFill>
                  <a:srgbClr val="000000"/>
                </a:solidFill>
              </a:rPr>
              <a:t>Компетентностная модель выпускника</a:t>
            </a:r>
            <a:endParaRPr lang="en-US" sz="2400" i="1">
              <a:solidFill>
                <a:srgbClr val="000000"/>
              </a:solidFill>
            </a:endParaRPr>
          </a:p>
        </p:txBody>
      </p:sp>
      <p:sp>
        <p:nvSpPr>
          <p:cNvPr id="108568" name="Freeform 24"/>
          <p:cNvSpPr>
            <a:spLocks/>
          </p:cNvSpPr>
          <p:nvPr/>
        </p:nvSpPr>
        <p:spPr bwMode="gray">
          <a:xfrm rot="5100314" flipH="1">
            <a:off x="6157119" y="4868069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8569" name="Freeform 25"/>
          <p:cNvSpPr>
            <a:spLocks/>
          </p:cNvSpPr>
          <p:nvPr/>
        </p:nvSpPr>
        <p:spPr bwMode="gray">
          <a:xfrm rot="16200000">
            <a:off x="1693069" y="4868069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692275" y="2420938"/>
            <a:ext cx="2170113" cy="4035425"/>
            <a:chOff x="720" y="1296"/>
            <a:chExt cx="1367" cy="2542"/>
          </a:xfrm>
        </p:grpSpPr>
        <p:sp>
          <p:nvSpPr>
            <p:cNvPr id="7193" name="AutoShape 3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4" name="AutoShape 4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5" name="AutoShape 5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6" name="AutoShape 6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7" name="AutoShape 7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8" name="AutoShape 8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7202" name="Oval 10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203" name="Oval 11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04" name="Oval 12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05" name="Oval 13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06" name="Oval 14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7200" name="Text Box 15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7201" name="Text Box 16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4932363" y="2420938"/>
            <a:ext cx="2166937" cy="4035425"/>
            <a:chOff x="2208" y="1296"/>
            <a:chExt cx="1365" cy="2542"/>
          </a:xfrm>
        </p:grpSpPr>
        <p:sp>
          <p:nvSpPr>
            <p:cNvPr id="7180" name="AutoShape 18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1" name="AutoShape 19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2" name="AutoShape 20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3" name="AutoShape 21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84" name="Oval 22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7185" name="Oval 23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186" name="Oval 24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187" name="Oval 25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188" name="Oval 26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189" name="Text Box 27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</a:rPr>
                <a:t>2</a:t>
              </a:r>
              <a:endParaRPr lang="en-US"/>
            </a:p>
          </p:txBody>
        </p:sp>
        <p:sp>
          <p:nvSpPr>
            <p:cNvPr id="7190" name="Text Box 28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7191" name="AutoShape 29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2" name="AutoShape 30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173" name="Rectangle 3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 eaLnBrk="1" hangingPunct="1"/>
            <a:r>
              <a:rPr lang="ru-RU" sz="3600" b="1" cap="all" dirty="0" smtClean="0">
                <a:solidFill>
                  <a:schemeClr val="accent2">
                    <a:lumMod val="75000"/>
                  </a:schemeClr>
                </a:solidFill>
              </a:rPr>
              <a:t>Вариативная часть ФГОС </a:t>
            </a:r>
            <a:endParaRPr lang="en-US" sz="3600" b="1" cap="all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9608" name="AutoShape 40"/>
          <p:cNvSpPr>
            <a:spLocks noChangeArrowheads="1"/>
          </p:cNvSpPr>
          <p:nvPr/>
        </p:nvSpPr>
        <p:spPr bwMode="gray">
          <a:xfrm>
            <a:off x="2914650" y="1557338"/>
            <a:ext cx="2816225" cy="577850"/>
          </a:xfrm>
          <a:prstGeom prst="can">
            <a:avLst>
              <a:gd name="adj" fmla="val 32032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176" name="Rectangle 41"/>
          <p:cNvSpPr>
            <a:spLocks noChangeArrowheads="1"/>
          </p:cNvSpPr>
          <p:nvPr/>
        </p:nvSpPr>
        <p:spPr bwMode="auto">
          <a:xfrm>
            <a:off x="3348038" y="1628775"/>
            <a:ext cx="1800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/>
              <a:t> </a:t>
            </a:r>
            <a:r>
              <a:rPr lang="ru-RU" sz="2800" b="1">
                <a:solidFill>
                  <a:schemeClr val="bg1"/>
                </a:solidFill>
              </a:rPr>
              <a:t>ФГОС +</a:t>
            </a:r>
          </a:p>
        </p:txBody>
      </p:sp>
      <p:sp>
        <p:nvSpPr>
          <p:cNvPr id="7177" name="Text Box 43"/>
          <p:cNvSpPr txBox="1">
            <a:spLocks noChangeArrowheads="1"/>
          </p:cNvSpPr>
          <p:nvPr/>
        </p:nvSpPr>
        <p:spPr bwMode="auto">
          <a:xfrm>
            <a:off x="3779838" y="3213100"/>
            <a:ext cx="11525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6000">
                <a:solidFill>
                  <a:schemeClr val="accent2"/>
                </a:solidFill>
              </a:rPr>
              <a:t>и</a:t>
            </a:r>
          </a:p>
        </p:txBody>
      </p:sp>
      <p:sp>
        <p:nvSpPr>
          <p:cNvPr id="7178" name="Text Box 44"/>
          <p:cNvSpPr txBox="1">
            <a:spLocks noChangeArrowheads="1"/>
          </p:cNvSpPr>
          <p:nvPr/>
        </p:nvSpPr>
        <p:spPr bwMode="auto">
          <a:xfrm>
            <a:off x="1547813" y="3141663"/>
            <a:ext cx="2376487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/>
              <a:t>формирование совместно с работодателями </a:t>
            </a:r>
            <a:r>
              <a:rPr lang="ru-RU" sz="1600" dirty="0" smtClean="0"/>
              <a:t>     новых </a:t>
            </a:r>
            <a:r>
              <a:rPr lang="ru-RU" sz="1600" dirty="0"/>
              <a:t>профессиональных  компетенций</a:t>
            </a:r>
            <a:r>
              <a:rPr lang="ru-RU" dirty="0"/>
              <a:t> </a:t>
            </a:r>
          </a:p>
        </p:txBody>
      </p:sp>
      <p:sp>
        <p:nvSpPr>
          <p:cNvPr id="7179" name="Text Box 45"/>
          <p:cNvSpPr txBox="1">
            <a:spLocks noChangeArrowheads="1"/>
          </p:cNvSpPr>
          <p:nvPr/>
        </p:nvSpPr>
        <p:spPr bwMode="auto">
          <a:xfrm>
            <a:off x="4859338" y="3573463"/>
            <a:ext cx="237648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solidFill>
                  <a:srgbClr val="000000"/>
                </a:solidFill>
              </a:rPr>
              <a:t>разработка новых дисциплин, курсов, модульных программ</a:t>
            </a:r>
            <a:r>
              <a:rPr lang="ru-RU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СПЕЦИФИКА РАЗРАБОТКИ ОПОП СПО 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В КОНТЕКСТЕ РЕГЛАМЕНТОВ WS И ПС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Составляющие специфики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Существующий подход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Новый подход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Логика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построения образовательной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требования к подготовке → содержание образовательной программы →                          способы ее освоения → результаты обучения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требования к результатам →                       способы их формирования                               и становления →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содержание образовательной программы→ результаты обучения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Общий подход к реализации образовательной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процессный подход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целевой подход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Составляющие специфики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Существующий подход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Новый подход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Используемые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технологии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менее 60%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практикоориентиро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ванности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0"/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40-50% учебного времени студенты проводят                            на производственных площадках организаций,                   в учебно-тренировочных центрах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 менее 70% </a:t>
                      </a:r>
                      <a:r>
                        <a:rPr kumimoji="0"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практикоориентирован-ности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применение оценочных средств, основанных на международных подходах     к оценке результатов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менее 60% учебного времени студенты проводят на производственных площадках организаций, в учебно-тренировочных центрах или СЦК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СПЕЦИФИКА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РАЗРАБОТКИ ОПОП СПО 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В КОНТЕКСТЕ РЕГЛАМЕНТОВ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WS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И ПС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Составляющие специфики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Существующий подход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Новый подход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работодателей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привлечение работодателей      к развитию материально-технической базы                                      и актуализации программ подготовки носит                       разовый характер,                   зависит от наличия                             или отсутствия адресных,                    целевых связей                                 между ПОО и работодателем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мнение работодателей                                   учтено  на системном уровне                                      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контексте использования                     требований ПС</a:t>
                      </a:r>
                    </a:p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СЦК с участием                   работодателей и их объединений повышает </a:t>
                      </a:r>
                      <a:r>
                        <a:rPr kumimoji="0"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практикоориентирован-ность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и актуальность ОПОП на региональном, отраслевом, межотраслевом уровнях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СПЕЦИФИКА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РАЗРАБОТКИ ОПОП СПО 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В КОНТЕКСТЕ РЕГЛАМЕНТОВ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WS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И ПС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dirty="0" smtClean="0"/>
              <a:t>     </a:t>
            </a:r>
            <a:r>
              <a:rPr lang="ru-RU" sz="2400" b="1" u="sng" dirty="0" smtClean="0"/>
              <a:t>Вариативная </a:t>
            </a:r>
            <a:r>
              <a:rPr lang="ru-RU" sz="2400" b="1" u="sng" dirty="0"/>
              <a:t>часть ОПОП </a:t>
            </a:r>
            <a:r>
              <a:rPr lang="ru-RU" sz="2400" b="1" dirty="0"/>
              <a:t>- </a:t>
            </a:r>
            <a:r>
              <a:rPr lang="ru-RU" sz="2400" b="1" dirty="0" smtClean="0"/>
              <a:t> </a:t>
            </a:r>
            <a:r>
              <a:rPr lang="ru-RU" sz="2400" dirty="0" smtClean="0"/>
              <a:t>это часть ОПОП (ППКРС, ППССЗ)</a:t>
            </a:r>
            <a:r>
              <a:rPr lang="ru-RU" sz="2400" b="1" dirty="0" smtClean="0"/>
              <a:t>, </a:t>
            </a:r>
            <a:r>
              <a:rPr lang="ru-RU" sz="2400" dirty="0"/>
              <a:t>дающая возможность расширения и (или) углубления подготовки, определяемой содержанием обязательной части, получения дополнительных компетенций, умений и знаний, необходимых для обеспечения конкурентоспособности выпускника в соответствии с запросами регионального рынка труда и возможностями продолжения образования. </a:t>
            </a:r>
            <a:endParaRPr lang="ru-RU" sz="2400" dirty="0" smtClean="0"/>
          </a:p>
          <a:p>
            <a:pPr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Дисциплины</a:t>
            </a:r>
            <a:r>
              <a:rPr lang="ru-RU" sz="2400" dirty="0"/>
              <a:t>, междисциплинарные курсы и профессиональные модули вариативной части определяются образовательным учреждением.</a:t>
            </a:r>
          </a:p>
          <a:p>
            <a:pPr>
              <a:buNone/>
            </a:pP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cap="all" dirty="0" smtClean="0">
                <a:solidFill>
                  <a:schemeClr val="accent2">
                    <a:lumMod val="75000"/>
                  </a:schemeClr>
                </a:solidFill>
              </a:rPr>
              <a:t>Понятие «Вариативная часть ОПОП»</a:t>
            </a:r>
            <a:endParaRPr lang="ru-RU" sz="2800" b="1" cap="all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Составляющие специфики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Существующий подход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Новый подход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Оценка достижений обучающихся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акцент на соответствии требованиям</a:t>
                      </a:r>
                    </a:p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оценка соответствия                         носит обобщенный, декларативный характер – </a:t>
                      </a:r>
                      <a:r>
                        <a:rPr kumimoji="0" lang="ru-R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освоен  или   не освоен </a:t>
                      </a:r>
                      <a:endParaRPr kumimoji="0" lang="en-US" sz="1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n-US" sz="1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установленный                    набор компетенций,                           без учета качественной составляющей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акцент на достижениях и результатах 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оценка достижений носит                      </a:t>
                      </a:r>
                      <a:r>
                        <a:rPr kumimoji="0" lang="ru-RU" sz="16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качественный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характер,                           обращена на конкретные показатели                     и характеристики,                                                  которые во многом                                       являются системными                                          и определяют базовые компетенции рабочего/специалиста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СПЕЦИФИКА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РАЗРАБОТКИ ОПОП СПО 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В КОНТЕКСТЕ РЕГЛАМЕНТОВ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WS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И ПС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Составляющие специфики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Существующий подход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Новый подход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Ожидаемый результат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соответствие квалификации выпускников требованиям ФГОС СПО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соответствие квалификации выпускников требованиям современной экономики,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конкурентоспособ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ность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на международном уровне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Уровень квалификации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разряды ЕТКС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уровни квалификации                                   с учетом сформированных «переходных» таблиц ЕТКС/ПС/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WS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СПЕЦИФИКА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РАЗРАБОТКИ ОПОП СПО 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В КОНТЕКСТЕ РЕГЛАМЕНТОВ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WS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И ПС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ru-RU" b="1" dirty="0" smtClean="0"/>
              <a:t>1.   Анализ ФГОС </a:t>
            </a:r>
            <a:r>
              <a:rPr lang="ru-RU" dirty="0" smtClean="0"/>
              <a:t>на предмет полноты видов профессиональной деятельности и компетенций, прописанных в ФГОС по конкретной профессии и специальности. </a:t>
            </a:r>
          </a:p>
          <a:p>
            <a:pPr marL="514350" indent="-514350">
              <a:buNone/>
            </a:pPr>
            <a:r>
              <a:rPr lang="ru-RU" b="1" dirty="0" smtClean="0"/>
              <a:t>       Проведение сравнительного анализа компетенций и умений</a:t>
            </a:r>
            <a:r>
              <a:rPr lang="ru-RU" dirty="0" smtClean="0"/>
              <a:t>, зафиксированных в функциональной карте по профессии или специальности, профессиональных, отраслевых  стандартах, стандартах </a:t>
            </a:r>
            <a:r>
              <a:rPr lang="en-US" dirty="0" smtClean="0"/>
              <a:t>WS</a:t>
            </a:r>
            <a:r>
              <a:rPr lang="ru-RU" dirty="0" smtClean="0"/>
              <a:t> и других документах, с требованиями к результату (знаниям, умениям, практическому опыту), зафиксированными в разделе 6 «Требования к структуре основной профессиональной образовательной программы» ФГОС.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МОДЕЛЬ РАЗРАБОТКИ И РЕАЛИЗАЦИИ ВАРИАТИВНОЙ ЧАСТИ ОПОП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2. Составление перечня </a:t>
            </a:r>
            <a:r>
              <a:rPr lang="ru-RU" dirty="0"/>
              <a:t>вариативных учебных дисциплин и профессиональных модулей, которые необходимо ввести для освоения дополнительных требований.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МОДЕЛЬ РАЗРАБОТКИ И РЕАЛИЗАЦИИ ВАРИАТИВНОЙ ЧАСТИ ОПОП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3. Определение перечня </a:t>
            </a:r>
            <a:r>
              <a:rPr lang="ru-RU" dirty="0"/>
              <a:t>дисциплин и профессиональных модулей инвариантной части учебного плана, которые требуют введения дополнительных дидактических единиц (тем учебных дисциплин, разделов профессионального модуля, разделов междисциплинарного курса, новые виды работ учебной или производственной практики) и увеличения объема времени, необходимого на освоение выявленных дополнительных требований.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МОДЕЛЬ РАЗРАБОТКИ И РЕАЛИЗАЦИИ ВАРИАТИВНОЙ ЧАСТИ ОПОП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4. Распределение объема </a:t>
            </a:r>
            <a:r>
              <a:rPr lang="ru-RU" dirty="0"/>
              <a:t>времени, </a:t>
            </a:r>
            <a:r>
              <a:rPr lang="ru-RU" dirty="0" smtClean="0"/>
              <a:t>выделенного </a:t>
            </a:r>
            <a:r>
              <a:rPr lang="ru-RU" dirty="0"/>
              <a:t>согласно ФГОС  на вариативную часть учебного плана, в т.ч. с учетом минимального времени по элементам учебного процесса:</a:t>
            </a:r>
          </a:p>
          <a:p>
            <a:pPr>
              <a:buNone/>
            </a:pPr>
            <a:r>
              <a:rPr lang="ru-RU" dirty="0"/>
              <a:t>- на  учебную дисциплину и междисциплинарный курс - 32 часа;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/>
              <a:t>на профессиональный модуль – 68 часов.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МОДЕЛЬ РАЗРАБОТКИ И РЕАЛИЗАЦИИ ВАРИАТИВНОЙ ЧАСТИ ОПОП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5.</a:t>
            </a:r>
            <a:r>
              <a:rPr lang="ru-RU" dirty="0"/>
              <a:t> </a:t>
            </a:r>
            <a:r>
              <a:rPr lang="ru-RU" dirty="0" smtClean="0"/>
              <a:t>Составление </a:t>
            </a:r>
            <a:r>
              <a:rPr lang="ru-RU" dirty="0"/>
              <a:t>пояснения по содержанию вариативной части рабочего учебного плана на основании документов, которые были  выбраны как основа для обоснования вариативной части.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МОДЕЛЬ РАЗРАБОТКИ И РЕАЛИЗАЦИИ ВАРИАТИВНОЙ ЧАСТИ ОПОП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6. Оформление вариативной части </a:t>
            </a:r>
            <a:r>
              <a:rPr lang="ru-RU" dirty="0"/>
              <a:t>ОПОП в соответствии с требованиями к  оформлению раздела « Вариативная часть циклов ОПОП» учебного плана. Введение вариативных тем и разделов в рабочие программы </a:t>
            </a:r>
            <a:r>
              <a:rPr lang="ru-RU" dirty="0" err="1"/>
              <a:t>общепрофессиональных</a:t>
            </a:r>
            <a:r>
              <a:rPr lang="ru-RU" dirty="0"/>
              <a:t> дисциплин или МДК обязательной части не требует специального оформления, все обоснования вносятся в пояснительную записку к рабочим программам. Введение отдельной дидактической единицы - вариативной дисциплины, вариативного ПМ, МДК, учебной и производственной практики в соответствующий цикл ОПОП требует введения дополнительной строки «Вариативная часть цикла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МОДЕЛЬ РАЗРАБОТКИ И РЕАЛИЗАЦИИ ВАРИАТИВНОЙ ЧАСТИ ОПОП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7.</a:t>
            </a:r>
            <a:r>
              <a:rPr lang="ru-RU" dirty="0"/>
              <a:t> </a:t>
            </a:r>
            <a:r>
              <a:rPr lang="ru-RU" dirty="0" smtClean="0"/>
              <a:t>Согласование обоснования </a:t>
            </a:r>
            <a:r>
              <a:rPr lang="ru-RU" dirty="0"/>
              <a:t>вариативной части основной профессиональной образовательной программы с работодателем.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МОДЕЛЬ РАЗРАБОТКИ И РЕАЛИЗАЦИИ ВАРИАТИВНОЙ ЧАСТИ ОПОП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64613" cy="563563"/>
          </a:xfrm>
          <a:noFill/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Этапы разработки и введения в действие вариативной части образовательных программ </a:t>
            </a:r>
            <a:endParaRPr lang="en-US" sz="16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187450" y="1196975"/>
            <a:ext cx="6181725" cy="5462588"/>
            <a:chOff x="1341" y="1483"/>
            <a:chExt cx="9720" cy="11031"/>
          </a:xfrm>
        </p:grpSpPr>
        <p:sp>
          <p:nvSpPr>
            <p:cNvPr id="8198" name="Rectangle 8"/>
            <p:cNvSpPr>
              <a:spLocks noChangeArrowheads="1"/>
            </p:cNvSpPr>
            <p:nvPr/>
          </p:nvSpPr>
          <p:spPr bwMode="auto">
            <a:xfrm>
              <a:off x="1341" y="6073"/>
              <a:ext cx="9720" cy="21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199" name="Text Box 9"/>
            <p:cNvSpPr txBox="1">
              <a:spLocks noChangeArrowheads="1"/>
            </p:cNvSpPr>
            <p:nvPr/>
          </p:nvSpPr>
          <p:spPr bwMode="auto">
            <a:xfrm>
              <a:off x="1521" y="3552"/>
              <a:ext cx="9540" cy="844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900" b="1"/>
                <a:t>Анализ: профессиональных стандартов, выявленных требований работодателей к компетенциям рабочих и специалистов. Формирование обобщенных трудовых функций и компетенций</a:t>
              </a:r>
            </a:p>
          </p:txBody>
        </p:sp>
        <p:sp>
          <p:nvSpPr>
            <p:cNvPr id="8200" name="Text Box 10"/>
            <p:cNvSpPr txBox="1">
              <a:spLocks noChangeArrowheads="1"/>
            </p:cNvSpPr>
            <p:nvPr/>
          </p:nvSpPr>
          <p:spPr bwMode="auto">
            <a:xfrm>
              <a:off x="1413" y="1516"/>
              <a:ext cx="4500" cy="1800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/>
                <a:t>Формирование совместно с работодателями новых профессиональных компетенций как готовности выполнять новые трудовые функции; ключевых компетенций</a:t>
              </a:r>
              <a:endParaRPr lang="ru-RU" sz="1000"/>
            </a:p>
          </p:txBody>
        </p:sp>
        <p:sp>
          <p:nvSpPr>
            <p:cNvPr id="8201" name="Text Box 11"/>
            <p:cNvSpPr txBox="1">
              <a:spLocks noChangeArrowheads="1"/>
            </p:cNvSpPr>
            <p:nvPr/>
          </p:nvSpPr>
          <p:spPr bwMode="auto">
            <a:xfrm>
              <a:off x="6908" y="1483"/>
              <a:ext cx="4140" cy="1800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sz="1200"/>
            </a:p>
            <a:p>
              <a:pPr algn="ctr"/>
              <a:r>
                <a:rPr lang="ru-RU" sz="1000" b="1"/>
                <a:t>Маркетинговые исследования, анкетирование, опросы социальных партнеров и работодателей</a:t>
              </a:r>
              <a:r>
                <a:rPr lang="ru-RU" sz="1000"/>
                <a:t>. </a:t>
              </a:r>
              <a:endParaRPr lang="ru-RU"/>
            </a:p>
          </p:txBody>
        </p:sp>
        <p:sp>
          <p:nvSpPr>
            <p:cNvPr id="8202" name="Text Box 12"/>
            <p:cNvSpPr txBox="1">
              <a:spLocks noChangeArrowheads="1"/>
            </p:cNvSpPr>
            <p:nvPr/>
          </p:nvSpPr>
          <p:spPr bwMode="auto">
            <a:xfrm>
              <a:off x="1521" y="9660"/>
              <a:ext cx="9540" cy="720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900" b="1"/>
                <a:t>Разработка методики диагностики или контроля уровня овладения обучающихся </a:t>
              </a:r>
              <a:br>
                <a:rPr lang="ru-RU" sz="900" b="1"/>
              </a:br>
              <a:r>
                <a:rPr lang="ru-RU" sz="900" b="1"/>
                <a:t>всех приобретаемых компетенций</a:t>
              </a:r>
            </a:p>
          </p:txBody>
        </p:sp>
        <p:sp>
          <p:nvSpPr>
            <p:cNvPr id="8203" name="Text Box 13"/>
            <p:cNvSpPr txBox="1">
              <a:spLocks noChangeArrowheads="1"/>
            </p:cNvSpPr>
            <p:nvPr/>
          </p:nvSpPr>
          <p:spPr bwMode="auto">
            <a:xfrm>
              <a:off x="1521" y="8400"/>
              <a:ext cx="9540" cy="1080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/>
                <a:t>Подготовка исходных данных для разработки УМК: рабочего учебного плана, </a:t>
              </a:r>
              <a:br>
                <a:rPr lang="ru-RU" sz="1000" b="1"/>
              </a:br>
              <a:r>
                <a:rPr lang="ru-RU" sz="1000" b="1"/>
                <a:t>графика учебного процесса, сводных данных по бюджету времени, рабочих программ, методических, дидактических и диагностических материалов</a:t>
              </a:r>
              <a:endParaRPr lang="ru-RU" b="1"/>
            </a:p>
          </p:txBody>
        </p:sp>
        <p:sp>
          <p:nvSpPr>
            <p:cNvPr id="8204" name="Text Box 14"/>
            <p:cNvSpPr txBox="1">
              <a:spLocks noChangeArrowheads="1"/>
            </p:cNvSpPr>
            <p:nvPr/>
          </p:nvSpPr>
          <p:spPr bwMode="auto">
            <a:xfrm>
              <a:off x="1521" y="4801"/>
              <a:ext cx="9540" cy="540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/>
                <a:t>Принятие решения о способах реализации вариативной части образовательных программ</a:t>
              </a:r>
              <a:endParaRPr lang="ru-RU" b="1"/>
            </a:p>
          </p:txBody>
        </p:sp>
        <p:sp>
          <p:nvSpPr>
            <p:cNvPr id="8205" name="Text Box 15"/>
            <p:cNvSpPr txBox="1">
              <a:spLocks noChangeArrowheads="1"/>
            </p:cNvSpPr>
            <p:nvPr/>
          </p:nvSpPr>
          <p:spPr bwMode="auto">
            <a:xfrm>
              <a:off x="1521" y="6253"/>
              <a:ext cx="2340" cy="1800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900" b="1"/>
                <a:t>введение новых специализаций и соответствующая разработка учебно-метод. комплексов</a:t>
              </a:r>
              <a:r>
                <a:rPr lang="ru-RU" sz="900"/>
                <a:t> (УМК)</a:t>
              </a:r>
            </a:p>
          </p:txBody>
        </p:sp>
        <p:sp>
          <p:nvSpPr>
            <p:cNvPr id="8206" name="Text Box 16"/>
            <p:cNvSpPr txBox="1">
              <a:spLocks noChangeArrowheads="1"/>
            </p:cNvSpPr>
            <p:nvPr/>
          </p:nvSpPr>
          <p:spPr bwMode="auto">
            <a:xfrm>
              <a:off x="4941" y="6253"/>
              <a:ext cx="2340" cy="1800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/>
                <a:t>введение в действующие по ФГОС УМК новых дисциплин, курсов, разделов</a:t>
              </a:r>
            </a:p>
          </p:txBody>
        </p:sp>
        <p:sp>
          <p:nvSpPr>
            <p:cNvPr id="8207" name="Text Box 17"/>
            <p:cNvSpPr txBox="1">
              <a:spLocks noChangeArrowheads="1"/>
            </p:cNvSpPr>
            <p:nvPr/>
          </p:nvSpPr>
          <p:spPr bwMode="auto">
            <a:xfrm>
              <a:off x="8181" y="6073"/>
              <a:ext cx="2880" cy="216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sz="1200"/>
            </a:p>
            <a:p>
              <a:pPr algn="ctr"/>
              <a:r>
                <a:rPr lang="ru-RU" sz="1000" b="1"/>
                <a:t>Реализация модульного обучения и соответствующая разработка модульных программ</a:t>
              </a:r>
            </a:p>
          </p:txBody>
        </p:sp>
        <p:sp>
          <p:nvSpPr>
            <p:cNvPr id="8208" name="Line 18"/>
            <p:cNvSpPr>
              <a:spLocks noChangeShapeType="1"/>
            </p:cNvSpPr>
            <p:nvPr/>
          </p:nvSpPr>
          <p:spPr bwMode="auto">
            <a:xfrm flipH="1">
              <a:off x="2730" y="5353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9" name="Line 19"/>
            <p:cNvSpPr>
              <a:spLocks noChangeShapeType="1"/>
            </p:cNvSpPr>
            <p:nvPr/>
          </p:nvSpPr>
          <p:spPr bwMode="auto">
            <a:xfrm>
              <a:off x="9621" y="5341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0" name="Line 20"/>
            <p:cNvSpPr>
              <a:spLocks noChangeShapeType="1"/>
            </p:cNvSpPr>
            <p:nvPr/>
          </p:nvSpPr>
          <p:spPr bwMode="auto">
            <a:xfrm flipH="1">
              <a:off x="6201" y="5341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1" name="Text Box 21"/>
            <p:cNvSpPr txBox="1">
              <a:spLocks noChangeArrowheads="1"/>
            </p:cNvSpPr>
            <p:nvPr/>
          </p:nvSpPr>
          <p:spPr bwMode="auto">
            <a:xfrm>
              <a:off x="6561" y="10560"/>
              <a:ext cx="4500" cy="1080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/>
                <a:t>Создание образовательных модулей на основе обобщения трудовых функций различных квалификационных уровней</a:t>
              </a:r>
            </a:p>
          </p:txBody>
        </p:sp>
        <p:sp>
          <p:nvSpPr>
            <p:cNvPr id="8212" name="Text Box 22"/>
            <p:cNvSpPr txBox="1">
              <a:spLocks noChangeArrowheads="1"/>
            </p:cNvSpPr>
            <p:nvPr/>
          </p:nvSpPr>
          <p:spPr bwMode="auto">
            <a:xfrm>
              <a:off x="1521" y="10740"/>
              <a:ext cx="4680" cy="540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/>
                <a:t>Формирование учебных единиц</a:t>
              </a:r>
            </a:p>
          </p:txBody>
        </p:sp>
        <p:sp>
          <p:nvSpPr>
            <p:cNvPr id="8213" name="Text Box 23"/>
            <p:cNvSpPr txBox="1">
              <a:spLocks noChangeArrowheads="1"/>
            </p:cNvSpPr>
            <p:nvPr/>
          </p:nvSpPr>
          <p:spPr bwMode="auto">
            <a:xfrm>
              <a:off x="1521" y="11794"/>
              <a:ext cx="9540" cy="720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/>
                <a:t>Внешняя экспертиза, согласование и утверждение разработанных документов и материалов</a:t>
              </a:r>
              <a:r>
                <a:rPr lang="ru-RU" sz="1000"/>
                <a:t>.</a:t>
              </a:r>
              <a:endParaRPr lang="ru-RU"/>
            </a:p>
          </p:txBody>
        </p:sp>
        <p:sp>
          <p:nvSpPr>
            <p:cNvPr id="8214" name="Line 24"/>
            <p:cNvSpPr>
              <a:spLocks noChangeShapeType="1"/>
            </p:cNvSpPr>
            <p:nvPr/>
          </p:nvSpPr>
          <p:spPr bwMode="auto">
            <a:xfrm>
              <a:off x="3933" y="3316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5" name="Line 25"/>
            <p:cNvSpPr>
              <a:spLocks noChangeShapeType="1"/>
            </p:cNvSpPr>
            <p:nvPr/>
          </p:nvSpPr>
          <p:spPr bwMode="auto">
            <a:xfrm>
              <a:off x="6201" y="4396"/>
              <a:ext cx="0" cy="3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6" name="Line 26"/>
            <p:cNvSpPr>
              <a:spLocks noChangeShapeType="1"/>
            </p:cNvSpPr>
            <p:nvPr/>
          </p:nvSpPr>
          <p:spPr bwMode="auto">
            <a:xfrm>
              <a:off x="2840" y="8061"/>
              <a:ext cx="0" cy="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7" name="Line 27"/>
            <p:cNvSpPr>
              <a:spLocks noChangeShapeType="1"/>
            </p:cNvSpPr>
            <p:nvPr/>
          </p:nvSpPr>
          <p:spPr bwMode="auto">
            <a:xfrm>
              <a:off x="9589" y="8202"/>
              <a:ext cx="0" cy="1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8" name="Line 28"/>
            <p:cNvSpPr>
              <a:spLocks noChangeShapeType="1"/>
            </p:cNvSpPr>
            <p:nvPr/>
          </p:nvSpPr>
          <p:spPr bwMode="auto">
            <a:xfrm>
              <a:off x="2840" y="9514"/>
              <a:ext cx="0" cy="1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9" name="Line 29"/>
            <p:cNvSpPr>
              <a:spLocks noChangeShapeType="1"/>
            </p:cNvSpPr>
            <p:nvPr/>
          </p:nvSpPr>
          <p:spPr bwMode="auto">
            <a:xfrm>
              <a:off x="9667" y="9501"/>
              <a:ext cx="0" cy="1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0" name="Line 30"/>
            <p:cNvSpPr>
              <a:spLocks noChangeShapeType="1"/>
            </p:cNvSpPr>
            <p:nvPr/>
          </p:nvSpPr>
          <p:spPr bwMode="auto">
            <a:xfrm>
              <a:off x="2840" y="10388"/>
              <a:ext cx="0" cy="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1" name="Line 31"/>
            <p:cNvSpPr>
              <a:spLocks noChangeShapeType="1"/>
            </p:cNvSpPr>
            <p:nvPr/>
          </p:nvSpPr>
          <p:spPr bwMode="auto">
            <a:xfrm>
              <a:off x="9667" y="10375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2" name="Line 32"/>
            <p:cNvSpPr>
              <a:spLocks noChangeShapeType="1"/>
            </p:cNvSpPr>
            <p:nvPr/>
          </p:nvSpPr>
          <p:spPr bwMode="auto">
            <a:xfrm>
              <a:off x="9693" y="11635"/>
              <a:ext cx="0" cy="1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3" name="Line 33"/>
            <p:cNvSpPr>
              <a:spLocks noChangeShapeType="1"/>
            </p:cNvSpPr>
            <p:nvPr/>
          </p:nvSpPr>
          <p:spPr bwMode="auto">
            <a:xfrm>
              <a:off x="6093" y="9550"/>
              <a:ext cx="0" cy="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4" name="Line 34"/>
            <p:cNvSpPr>
              <a:spLocks noChangeShapeType="1"/>
            </p:cNvSpPr>
            <p:nvPr/>
          </p:nvSpPr>
          <p:spPr bwMode="auto">
            <a:xfrm>
              <a:off x="6361" y="10388"/>
              <a:ext cx="0" cy="13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5" name="Line 35"/>
            <p:cNvSpPr>
              <a:spLocks noChangeShapeType="1"/>
            </p:cNvSpPr>
            <p:nvPr/>
          </p:nvSpPr>
          <p:spPr bwMode="auto">
            <a:xfrm>
              <a:off x="2853" y="11288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6" name="Line 36"/>
            <p:cNvSpPr>
              <a:spLocks noChangeShapeType="1"/>
            </p:cNvSpPr>
            <p:nvPr/>
          </p:nvSpPr>
          <p:spPr bwMode="auto">
            <a:xfrm>
              <a:off x="5926" y="2416"/>
              <a:ext cx="9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7" name="Line 37"/>
            <p:cNvSpPr>
              <a:spLocks noChangeShapeType="1"/>
            </p:cNvSpPr>
            <p:nvPr/>
          </p:nvSpPr>
          <p:spPr bwMode="auto">
            <a:xfrm>
              <a:off x="5913" y="8061"/>
              <a:ext cx="0" cy="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b="1" dirty="0" smtClean="0"/>
              <a:t>Федеральный закон                                          </a:t>
            </a:r>
          </a:p>
          <a:p>
            <a:pPr>
              <a:buNone/>
            </a:pPr>
            <a:r>
              <a:rPr lang="ru-RU" sz="2400" b="1" dirty="0" smtClean="0"/>
              <a:t>«</a:t>
            </a:r>
            <a:r>
              <a:rPr lang="ru-RU" sz="2400" b="1" dirty="0"/>
              <a:t>Об образовании в РФ» № </a:t>
            </a:r>
            <a:r>
              <a:rPr lang="ru-RU" sz="2400" b="1" dirty="0" smtClean="0"/>
              <a:t>273-ФЗ </a:t>
            </a:r>
            <a:r>
              <a:rPr lang="ru-RU" sz="2400" b="1" dirty="0"/>
              <a:t>от 29.12.2012 г</a:t>
            </a:r>
            <a:r>
              <a:rPr lang="ru-RU" sz="2400" b="1" dirty="0" smtClean="0"/>
              <a:t>.</a:t>
            </a:r>
          </a:p>
          <a:p>
            <a:pPr>
              <a:buNone/>
            </a:pPr>
            <a:r>
              <a:rPr lang="ru-RU" sz="2400" dirty="0" smtClean="0"/>
              <a:t>      В </a:t>
            </a:r>
            <a:r>
              <a:rPr lang="ru-RU" sz="2400" dirty="0"/>
              <a:t>соответствии </a:t>
            </a:r>
            <a:r>
              <a:rPr lang="ru-RU" sz="2400" dirty="0">
                <a:solidFill>
                  <a:srgbClr val="FF0000"/>
                </a:solidFill>
              </a:rPr>
              <a:t>со </a:t>
            </a:r>
            <a:r>
              <a:rPr lang="ru-RU" sz="2400" dirty="0" smtClean="0">
                <a:solidFill>
                  <a:srgbClr val="FF0000"/>
                </a:solidFill>
              </a:rPr>
              <a:t>статьями 12, 14, 19 </a:t>
            </a:r>
            <a:r>
              <a:rPr lang="ru-RU" sz="2400" dirty="0" smtClean="0"/>
              <a:t>образовательные </a:t>
            </a:r>
            <a:r>
              <a:rPr lang="ru-RU" sz="2400" dirty="0"/>
              <a:t>учреждения на основе соответствующих примерных основных образовательных программ самостоятельно разрабатывают и утверждают образовательные программы по профессии (специальности). </a:t>
            </a:r>
            <a:endParaRPr lang="ru-RU" sz="2400" dirty="0" smtClean="0"/>
          </a:p>
          <a:p>
            <a:pPr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При </a:t>
            </a:r>
            <a:r>
              <a:rPr lang="ru-RU" sz="2400" dirty="0"/>
              <a:t>этом к обязанностям учреждения профессионального образования относится ежегодное обновление содержания рабочих программ дисциплин и профессиональных модулей. </a:t>
            </a:r>
            <a:endParaRPr lang="ru-RU" sz="2400" dirty="0" smtClean="0"/>
          </a:p>
          <a:p>
            <a:pPr>
              <a:buNone/>
            </a:pPr>
            <a:r>
              <a:rPr lang="ru-RU" sz="2400" dirty="0"/>
              <a:t> </a:t>
            </a:r>
            <a:r>
              <a:rPr lang="ru-RU" sz="2400" dirty="0" smtClean="0"/>
              <a:t>    Эти </a:t>
            </a:r>
            <a:r>
              <a:rPr lang="ru-RU" sz="2400" dirty="0"/>
              <a:t>изменения должны происходить на основе изменений запросов региональных работодателей к компетенциям персонала.  </a:t>
            </a:r>
          </a:p>
          <a:p>
            <a:pPr>
              <a:buNone/>
            </a:pP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НОРМАТИВНЫЕ ОСНОВАНИЯ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РАЗРАБОТКИ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ВАРИАТИВНОЙ ЧАСТИ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ОПОП </a:t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НА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ОСНОВЕ ТРЕБОВАНИЙ РАБОТОДАТЕЛЕЙ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2"/>
            <a:ext cx="7391400" cy="791815"/>
          </a:xfrm>
          <a:noFill/>
        </p:spPr>
        <p:txBody>
          <a:bodyPr>
            <a:noAutofit/>
          </a:bodyPr>
          <a:lstStyle/>
          <a:p>
            <a:pPr algn="ctr" eaLnBrk="1" hangingPunct="1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Этапы разработки вариативной части ФГОС образовательными учреждениями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539750" y="1868676"/>
            <a:ext cx="8001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1.Формирование методической базы.</a:t>
            </a:r>
            <a:r>
              <a:rPr lang="ru-RU" sz="3200" dirty="0">
                <a:solidFill>
                  <a:srgbClr val="000000"/>
                </a:solidFill>
                <a:latin typeface="Times New Roman" pitchFamily="18" charset="0"/>
              </a:rPr>
              <a:t> Изучение государственных требований к минимуму содержания и уровню подготовки выпускников по специальности, акцентируя внимание на дидактических единицах в целях ясного понимания междисциплинарных связей, определяющих последовательность их изучения.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11"/>
          <p:cNvSpPr>
            <a:spLocks noGrp="1" noChangeArrowheads="1"/>
          </p:cNvSpPr>
          <p:nvPr>
            <p:ph type="title"/>
          </p:nvPr>
        </p:nvSpPr>
        <p:spPr>
          <a:xfrm>
            <a:off x="468313" y="188912"/>
            <a:ext cx="7391400" cy="791815"/>
          </a:xfrm>
          <a:noFill/>
        </p:spPr>
        <p:txBody>
          <a:bodyPr>
            <a:noAutofit/>
          </a:bodyPr>
          <a:lstStyle/>
          <a:p>
            <a:pPr algn="ctr" eaLnBrk="1" hangingPunct="1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Этапы разработки вариативной части ФГОС образовательными учреждениями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0050" name="AutoShape 2"/>
          <p:cNvSpPr>
            <a:spLocks noChangeArrowheads="1"/>
          </p:cNvSpPr>
          <p:nvPr/>
        </p:nvSpPr>
        <p:spPr bwMode="ltGray">
          <a:xfrm>
            <a:off x="381000" y="1600200"/>
            <a:ext cx="5880100" cy="4495800"/>
          </a:xfrm>
          <a:prstGeom prst="rightArrow">
            <a:avLst>
              <a:gd name="adj1" fmla="val 79306"/>
              <a:gd name="adj2" fmla="val 32395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24001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30051" name="AutoShape 3"/>
          <p:cNvSpPr>
            <a:spLocks noChangeArrowheads="1"/>
          </p:cNvSpPr>
          <p:nvPr/>
        </p:nvSpPr>
        <p:spPr bwMode="blackWhite">
          <a:xfrm>
            <a:off x="762000" y="2209800"/>
            <a:ext cx="4038600" cy="1579563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400" b="1">
                <a:solidFill>
                  <a:schemeClr val="bg1"/>
                </a:solidFill>
              </a:rPr>
              <a:t>Опросы работодателей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30053" name="AutoShape 5"/>
          <p:cNvSpPr>
            <a:spLocks noChangeArrowheads="1"/>
          </p:cNvSpPr>
          <p:nvPr/>
        </p:nvSpPr>
        <p:spPr bwMode="blackWhite">
          <a:xfrm>
            <a:off x="762000" y="4005263"/>
            <a:ext cx="4038600" cy="1481137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400" b="1">
                <a:solidFill>
                  <a:schemeClr val="bg1"/>
                </a:solidFill>
              </a:rPr>
              <a:t>Выявление новых </a:t>
            </a:r>
          </a:p>
          <a:p>
            <a:pPr algn="ctr" eaLnBrk="0" hangingPunct="0">
              <a:defRPr/>
            </a:pPr>
            <a:r>
              <a:rPr lang="ru-RU" sz="2400" b="1">
                <a:solidFill>
                  <a:schemeClr val="bg1"/>
                </a:solidFill>
              </a:rPr>
              <a:t>компетенций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30054" name="AutoShape 6"/>
          <p:cNvSpPr>
            <a:spLocks noChangeArrowheads="1"/>
          </p:cNvSpPr>
          <p:nvPr/>
        </p:nvSpPr>
        <p:spPr bwMode="auto">
          <a:xfrm>
            <a:off x="5880100" y="3276600"/>
            <a:ext cx="2868613" cy="1295400"/>
          </a:xfrm>
          <a:prstGeom prst="roundRect">
            <a:avLst>
              <a:gd name="adj" fmla="val 9106"/>
            </a:avLst>
          </a:prstGeom>
          <a:noFill/>
          <a:ln w="25400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2.Маркетинговые </a:t>
            </a: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исследования рынка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</a:rPr>
              <a:t>3. Анализ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</a:rPr>
              <a:t>выявленных требований работодателей к компетенциям выпускников.</a:t>
            </a:r>
          </a:p>
          <a:p>
            <a:pPr>
              <a:buClr>
                <a:srgbClr val="0066FF"/>
              </a:buClr>
              <a:buFont typeface="Wingdings" pitchFamily="2" charset="2"/>
              <a:buChar char="Ш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</a:rPr>
              <a:t> Формирование и выявление трудовых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</a:rPr>
              <a:t>функций и компетенций, их обобщение. </a:t>
            </a:r>
          </a:p>
          <a:p>
            <a:pPr>
              <a:buClr>
                <a:srgbClr val="0066FF"/>
              </a:buClr>
              <a:buFont typeface="Wingdings" pitchFamily="2" charset="2"/>
              <a:buChar char="Ш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</a:rPr>
              <a:t>Обобщение трудовых функции и/ или компетенции, сгруппированных по  видам трудовой деятельности и уровню подготовки кадров.</a:t>
            </a:r>
          </a:p>
          <a:p>
            <a:pPr>
              <a:buClr>
                <a:srgbClr val="0066FF"/>
              </a:buClr>
              <a:buFont typeface="Wingdings" pitchFamily="2" charset="2"/>
              <a:buChar char="Ш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</a:rPr>
              <a:t> На основе обобщенных данных 	рассматриваются вопросы их реализации в образовательных стандартах.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Этапы разработки вариативной части ФГОС образовательными учреждениями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7791450" cy="563562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Обновление образовательных программ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1076" name="AutoShape 4"/>
          <p:cNvSpPr>
            <a:spLocks noChangeArrowheads="1"/>
          </p:cNvSpPr>
          <p:nvPr/>
        </p:nvSpPr>
        <p:spPr bwMode="auto">
          <a:xfrm rot="5400000">
            <a:off x="757238" y="1482725"/>
            <a:ext cx="1511300" cy="2667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0" hangingPunct="0">
              <a:defRPr/>
            </a:pPr>
            <a:endParaRPr lang="ru-RU">
              <a:latin typeface="Verdana" pitchFamily="34" charset="0"/>
            </a:endParaRPr>
          </a:p>
        </p:txBody>
      </p:sp>
      <p:sp>
        <p:nvSpPr>
          <p:cNvPr id="131078" name="Freeform 6"/>
          <p:cNvSpPr>
            <a:spLocks/>
          </p:cNvSpPr>
          <p:nvPr/>
        </p:nvSpPr>
        <p:spPr bwMode="gray">
          <a:xfrm rot="-3393867">
            <a:off x="1016000" y="1687513"/>
            <a:ext cx="792163" cy="865187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319" name="Text Box 12"/>
          <p:cNvSpPr txBox="1">
            <a:spLocks noChangeArrowheads="1"/>
          </p:cNvSpPr>
          <p:nvPr/>
        </p:nvSpPr>
        <p:spPr bwMode="auto">
          <a:xfrm>
            <a:off x="323850" y="1341438"/>
            <a:ext cx="698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1" dirty="0">
                <a:solidFill>
                  <a:srgbClr val="FE3E2A"/>
                </a:solidFill>
                <a:latin typeface="Times New Roman" pitchFamily="18" charset="0"/>
              </a:rPr>
              <a:t>Выбор направления реализации вариативной части </a:t>
            </a:r>
            <a:r>
              <a:rPr lang="ru-RU" sz="2000" b="1" i="1" dirty="0" smtClean="0">
                <a:solidFill>
                  <a:srgbClr val="FE3E2A"/>
                </a:solidFill>
                <a:latin typeface="Times New Roman" pitchFamily="18" charset="0"/>
              </a:rPr>
              <a:t>ОПОП</a:t>
            </a:r>
            <a:endParaRPr lang="ru-RU" sz="2000" b="1" i="1" dirty="0">
              <a:solidFill>
                <a:srgbClr val="FE3E2A"/>
              </a:solidFill>
              <a:latin typeface="Times New Roman" pitchFamily="18" charset="0"/>
            </a:endParaRPr>
          </a:p>
        </p:txBody>
      </p:sp>
      <p:sp>
        <p:nvSpPr>
          <p:cNvPr id="131086" name="AutoShape 14"/>
          <p:cNvSpPr>
            <a:spLocks noChangeArrowheads="1"/>
          </p:cNvSpPr>
          <p:nvPr/>
        </p:nvSpPr>
        <p:spPr bwMode="auto">
          <a:xfrm rot="5400000">
            <a:off x="757238" y="3211513"/>
            <a:ext cx="1511300" cy="2667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0" hangingPunct="0">
              <a:defRPr/>
            </a:pPr>
            <a:endParaRPr lang="ru-RU">
              <a:latin typeface="Verdana" pitchFamily="34" charset="0"/>
            </a:endParaRPr>
          </a:p>
        </p:txBody>
      </p:sp>
      <p:sp>
        <p:nvSpPr>
          <p:cNvPr id="131087" name="AutoShape 15"/>
          <p:cNvSpPr>
            <a:spLocks noChangeArrowheads="1"/>
          </p:cNvSpPr>
          <p:nvPr/>
        </p:nvSpPr>
        <p:spPr bwMode="auto">
          <a:xfrm rot="5400000">
            <a:off x="3854450" y="1482725"/>
            <a:ext cx="1511300" cy="2667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0" hangingPunct="0">
              <a:defRPr/>
            </a:pPr>
            <a:endParaRPr lang="ru-RU">
              <a:latin typeface="Verdana" pitchFamily="34" charset="0"/>
            </a:endParaRPr>
          </a:p>
        </p:txBody>
      </p:sp>
      <p:sp>
        <p:nvSpPr>
          <p:cNvPr id="131088" name="AutoShape 16"/>
          <p:cNvSpPr>
            <a:spLocks noChangeArrowheads="1"/>
          </p:cNvSpPr>
          <p:nvPr/>
        </p:nvSpPr>
        <p:spPr bwMode="auto">
          <a:xfrm rot="5400000">
            <a:off x="3854450" y="3211513"/>
            <a:ext cx="1511300" cy="2667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0" hangingPunct="0">
              <a:defRPr/>
            </a:pPr>
            <a:endParaRPr lang="ru-RU">
              <a:latin typeface="Verdana" pitchFamily="34" charset="0"/>
            </a:endParaRPr>
          </a:p>
        </p:txBody>
      </p:sp>
      <p:sp>
        <p:nvSpPr>
          <p:cNvPr id="131089" name="AutoShape 17"/>
          <p:cNvSpPr>
            <a:spLocks noChangeArrowheads="1"/>
          </p:cNvSpPr>
          <p:nvPr/>
        </p:nvSpPr>
        <p:spPr bwMode="auto">
          <a:xfrm rot="5400000">
            <a:off x="6734175" y="1482725"/>
            <a:ext cx="1511300" cy="2667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0" hangingPunct="0">
              <a:defRPr/>
            </a:pPr>
            <a:endParaRPr lang="ru-RU">
              <a:latin typeface="Verdana" pitchFamily="34" charset="0"/>
            </a:endParaRPr>
          </a:p>
        </p:txBody>
      </p:sp>
      <p:sp>
        <p:nvSpPr>
          <p:cNvPr id="131090" name="AutoShape 18"/>
          <p:cNvSpPr>
            <a:spLocks noChangeArrowheads="1"/>
          </p:cNvSpPr>
          <p:nvPr/>
        </p:nvSpPr>
        <p:spPr bwMode="auto">
          <a:xfrm rot="5400000">
            <a:off x="6734175" y="3138488"/>
            <a:ext cx="1511300" cy="2667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0" hangingPunct="0">
              <a:defRPr/>
            </a:pPr>
            <a:endParaRPr lang="ru-RU">
              <a:latin typeface="Verdana" pitchFamily="34" charset="0"/>
            </a:endParaRPr>
          </a:p>
        </p:txBody>
      </p:sp>
      <p:sp>
        <p:nvSpPr>
          <p:cNvPr id="13325" name="Text Box 21"/>
          <p:cNvSpPr txBox="1">
            <a:spLocks noChangeArrowheads="1"/>
          </p:cNvSpPr>
          <p:nvPr/>
        </p:nvSpPr>
        <p:spPr bwMode="auto">
          <a:xfrm>
            <a:off x="468313" y="2636838"/>
            <a:ext cx="2159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Наличие ФГОС</a:t>
            </a:r>
          </a:p>
        </p:txBody>
      </p:sp>
      <p:sp>
        <p:nvSpPr>
          <p:cNvPr id="13326" name="Text Box 22"/>
          <p:cNvSpPr txBox="1">
            <a:spLocks noChangeArrowheads="1"/>
          </p:cNvSpPr>
          <p:nvPr/>
        </p:nvSpPr>
        <p:spPr bwMode="auto">
          <a:xfrm>
            <a:off x="539750" y="4149725"/>
            <a:ext cx="21605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Соответствие </a:t>
            </a:r>
            <a:r>
              <a:rPr lang="ru-RU" dirty="0" smtClean="0"/>
              <a:t>требованиям ПС, стандартов </a:t>
            </a:r>
            <a:r>
              <a:rPr lang="en-US" dirty="0" smtClean="0"/>
              <a:t>WS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3327" name="Text Box 23"/>
          <p:cNvSpPr txBox="1">
            <a:spLocks noChangeArrowheads="1"/>
          </p:cNvSpPr>
          <p:nvPr/>
        </p:nvSpPr>
        <p:spPr bwMode="auto">
          <a:xfrm>
            <a:off x="3419475" y="2492375"/>
            <a:ext cx="2305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Ресурсное обеспечение ОУ</a:t>
            </a:r>
          </a:p>
        </p:txBody>
      </p:sp>
      <p:sp>
        <p:nvSpPr>
          <p:cNvPr id="13328" name="Text Box 24"/>
          <p:cNvSpPr txBox="1">
            <a:spLocks noChangeArrowheads="1"/>
          </p:cNvSpPr>
          <p:nvPr/>
        </p:nvSpPr>
        <p:spPr bwMode="auto">
          <a:xfrm>
            <a:off x="6372225" y="2420938"/>
            <a:ext cx="23050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dirty="0" err="1"/>
              <a:t>Многопрофильность</a:t>
            </a:r>
            <a:r>
              <a:rPr lang="ru-RU" sz="1600" dirty="0"/>
              <a:t> подготовки кадров</a:t>
            </a:r>
          </a:p>
        </p:txBody>
      </p:sp>
      <p:sp>
        <p:nvSpPr>
          <p:cNvPr id="13329" name="Text Box 25"/>
          <p:cNvSpPr txBox="1">
            <a:spLocks noChangeArrowheads="1"/>
          </p:cNvSpPr>
          <p:nvPr/>
        </p:nvSpPr>
        <p:spPr bwMode="auto">
          <a:xfrm>
            <a:off x="3563938" y="3933825"/>
            <a:ext cx="20161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Динамика развития и модернизация работодателей</a:t>
            </a:r>
          </a:p>
        </p:txBody>
      </p:sp>
      <p:sp>
        <p:nvSpPr>
          <p:cNvPr id="13330" name="Text Box 26"/>
          <p:cNvSpPr txBox="1">
            <a:spLocks noChangeArrowheads="1"/>
          </p:cNvSpPr>
          <p:nvPr/>
        </p:nvSpPr>
        <p:spPr bwMode="auto">
          <a:xfrm>
            <a:off x="6443663" y="4149725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Специфика ОУ</a:t>
            </a:r>
          </a:p>
        </p:txBody>
      </p:sp>
      <p:sp>
        <p:nvSpPr>
          <p:cNvPr id="13331" name="Freeform 11"/>
          <p:cNvSpPr>
            <a:spLocks/>
          </p:cNvSpPr>
          <p:nvPr/>
        </p:nvSpPr>
        <p:spPr bwMode="gray">
          <a:xfrm rot="4680611" flipH="1">
            <a:off x="4048125" y="1649413"/>
            <a:ext cx="615950" cy="863600"/>
          </a:xfrm>
          <a:custGeom>
            <a:avLst/>
            <a:gdLst>
              <a:gd name="T0" fmla="*/ 654128270 w 580"/>
              <a:gd name="T1" fmla="*/ 0 h 798"/>
              <a:gd name="T2" fmla="*/ 651872620 w 580"/>
              <a:gd name="T3" fmla="*/ 105404654 h 798"/>
              <a:gd name="T4" fmla="*/ 640594368 w 580"/>
              <a:gd name="T5" fmla="*/ 203783632 h 798"/>
              <a:gd name="T6" fmla="*/ 622549164 w 580"/>
              <a:gd name="T7" fmla="*/ 295134804 h 798"/>
              <a:gd name="T8" fmla="*/ 593226771 w 580"/>
              <a:gd name="T9" fmla="*/ 379459150 h 798"/>
              <a:gd name="T10" fmla="*/ 557136364 w 580"/>
              <a:gd name="T11" fmla="*/ 456755655 h 798"/>
              <a:gd name="T12" fmla="*/ 509768634 w 580"/>
              <a:gd name="T13" fmla="*/ 527025402 h 798"/>
              <a:gd name="T14" fmla="*/ 453378435 w 580"/>
              <a:gd name="T15" fmla="*/ 594953392 h 798"/>
              <a:gd name="T16" fmla="*/ 385709984 w 580"/>
              <a:gd name="T17" fmla="*/ 655854488 h 798"/>
              <a:gd name="T18" fmla="*/ 304507631 w 580"/>
              <a:gd name="T19" fmla="*/ 714412611 h 798"/>
              <a:gd name="T20" fmla="*/ 212028021 w 580"/>
              <a:gd name="T21" fmla="*/ 768286949 h 798"/>
              <a:gd name="T22" fmla="*/ 212028021 w 580"/>
              <a:gd name="T23" fmla="*/ 934592666 h 798"/>
              <a:gd name="T24" fmla="*/ 0 w 580"/>
              <a:gd name="T25" fmla="*/ 601981232 h 798"/>
              <a:gd name="T26" fmla="*/ 212028021 w 580"/>
              <a:gd name="T27" fmla="*/ 269368513 h 798"/>
              <a:gd name="T28" fmla="*/ 212028021 w 580"/>
              <a:gd name="T29" fmla="*/ 435674298 h 798"/>
              <a:gd name="T30" fmla="*/ 252628667 w 580"/>
              <a:gd name="T31" fmla="*/ 430990514 h 798"/>
              <a:gd name="T32" fmla="*/ 297740680 w 580"/>
              <a:gd name="T33" fmla="*/ 416935915 h 798"/>
              <a:gd name="T34" fmla="*/ 345109339 w 580"/>
              <a:gd name="T35" fmla="*/ 393512666 h 798"/>
              <a:gd name="T36" fmla="*/ 392476936 w 580"/>
              <a:gd name="T37" fmla="*/ 363062659 h 798"/>
              <a:gd name="T38" fmla="*/ 442100183 w 580"/>
              <a:gd name="T39" fmla="*/ 327927785 h 798"/>
              <a:gd name="T40" fmla="*/ 487212130 w 580"/>
              <a:gd name="T41" fmla="*/ 288108046 h 798"/>
              <a:gd name="T42" fmla="*/ 532325138 w 580"/>
              <a:gd name="T43" fmla="*/ 243603372 h 798"/>
              <a:gd name="T44" fmla="*/ 570670266 w 580"/>
              <a:gd name="T45" fmla="*/ 194413900 h 798"/>
              <a:gd name="T46" fmla="*/ 604505023 w 580"/>
              <a:gd name="T47" fmla="*/ 145224428 h 798"/>
              <a:gd name="T48" fmla="*/ 629316116 w 580"/>
              <a:gd name="T49" fmla="*/ 96036004 h 798"/>
              <a:gd name="T50" fmla="*/ 647361319 w 580"/>
              <a:gd name="T51" fmla="*/ 46846515 h 798"/>
              <a:gd name="T52" fmla="*/ 651872620 w 580"/>
              <a:gd name="T53" fmla="*/ 0 h 798"/>
              <a:gd name="T54" fmla="*/ 654128270 w 580"/>
              <a:gd name="T55" fmla="*/ 0 h 798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580"/>
              <a:gd name="T85" fmla="*/ 0 h 798"/>
              <a:gd name="T86" fmla="*/ 580 w 580"/>
              <a:gd name="T87" fmla="*/ 798 h 798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1081" name="Freeform 9"/>
          <p:cNvSpPr>
            <a:spLocks/>
          </p:cNvSpPr>
          <p:nvPr/>
        </p:nvSpPr>
        <p:spPr bwMode="gray">
          <a:xfrm rot="21440621" flipH="1">
            <a:off x="6084888" y="1628775"/>
            <a:ext cx="758825" cy="1008063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Rectangle 11"/>
          <p:cNvSpPr>
            <a:spLocks noGrp="1" noChangeArrowheads="1"/>
          </p:cNvSpPr>
          <p:nvPr>
            <p:ph type="title"/>
          </p:nvPr>
        </p:nvSpPr>
        <p:spPr>
          <a:xfrm>
            <a:off x="468313" y="188912"/>
            <a:ext cx="7391400" cy="647799"/>
          </a:xfrm>
          <a:noFill/>
        </p:spPr>
        <p:txBody>
          <a:bodyPr>
            <a:noAutofit/>
          </a:bodyPr>
          <a:lstStyle/>
          <a:p>
            <a:pPr algn="ctr" eaLnBrk="1" hangingPunct="1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Этапы разработки вариативной части ФГОС образовательными учреждениями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ltGray">
          <a:xfrm>
            <a:off x="1042988" y="2276475"/>
            <a:ext cx="6567487" cy="3313113"/>
          </a:xfrm>
          <a:prstGeom prst="rightArrow">
            <a:avLst>
              <a:gd name="adj1" fmla="val 71343"/>
              <a:gd name="adj2" fmla="val 49401"/>
            </a:avLst>
          </a:prstGeom>
          <a:solidFill>
            <a:srgbClr val="A3E7E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0836" name="AutoShape 4"/>
          <p:cNvSpPr>
            <a:spLocks noChangeArrowheads="1"/>
          </p:cNvSpPr>
          <p:nvPr/>
        </p:nvSpPr>
        <p:spPr bwMode="blackWhite">
          <a:xfrm>
            <a:off x="250825" y="1268413"/>
            <a:ext cx="5473700" cy="165735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200" b="1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blackWhite">
          <a:xfrm>
            <a:off x="250825" y="2997200"/>
            <a:ext cx="5473700" cy="1801813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/>
              </a:gs>
              <a:gs pos="100000">
                <a:srgbClr val="609057"/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120839" name="AutoShape 7"/>
          <p:cNvSpPr>
            <a:spLocks noChangeArrowheads="1"/>
          </p:cNvSpPr>
          <p:nvPr/>
        </p:nvSpPr>
        <p:spPr bwMode="auto">
          <a:xfrm>
            <a:off x="6084888" y="3284538"/>
            <a:ext cx="3059112" cy="1295400"/>
          </a:xfrm>
          <a:prstGeom prst="roundRect">
            <a:avLst>
              <a:gd name="adj" fmla="val 9106"/>
            </a:avLst>
          </a:prstGeom>
          <a:noFill/>
          <a:ln w="25400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4.Направление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44" name="AutoShape 9"/>
          <p:cNvSpPr>
            <a:spLocks noChangeArrowheads="1"/>
          </p:cNvSpPr>
          <p:nvPr/>
        </p:nvSpPr>
        <p:spPr bwMode="blackWhite">
          <a:xfrm>
            <a:off x="250825" y="4868863"/>
            <a:ext cx="5473700" cy="1800225"/>
          </a:xfrm>
          <a:prstGeom prst="roundRect">
            <a:avLst>
              <a:gd name="adj" fmla="val 9106"/>
            </a:avLst>
          </a:prstGeom>
          <a:solidFill>
            <a:srgbClr val="FF0000"/>
          </a:solidFill>
          <a:ln w="254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14346" name="Text Box 14"/>
          <p:cNvSpPr txBox="1">
            <a:spLocks noChangeArrowheads="1"/>
          </p:cNvSpPr>
          <p:nvPr/>
        </p:nvSpPr>
        <p:spPr bwMode="auto">
          <a:xfrm>
            <a:off x="468313" y="5084763"/>
            <a:ext cx="47513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100" b="1" i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4347" name="Text Box 16"/>
          <p:cNvSpPr txBox="1">
            <a:spLocks noChangeArrowheads="1"/>
          </p:cNvSpPr>
          <p:nvPr/>
        </p:nvSpPr>
        <p:spPr bwMode="auto">
          <a:xfrm>
            <a:off x="539750" y="1628775"/>
            <a:ext cx="4537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4348" name="Text Box 17"/>
          <p:cNvSpPr txBox="1">
            <a:spLocks noChangeArrowheads="1"/>
          </p:cNvSpPr>
          <p:nvPr/>
        </p:nvSpPr>
        <p:spPr bwMode="auto">
          <a:xfrm>
            <a:off x="539750" y="1557338"/>
            <a:ext cx="4968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chemeClr val="bg1"/>
                </a:solidFill>
                <a:latin typeface="Times New Roman" pitchFamily="18" charset="0"/>
              </a:rPr>
              <a:t>Введение новых специальностей и специализаций</a:t>
            </a:r>
          </a:p>
        </p:txBody>
      </p:sp>
      <p:sp>
        <p:nvSpPr>
          <p:cNvPr id="14349" name="Text Box 18"/>
          <p:cNvSpPr txBox="1">
            <a:spLocks noChangeArrowheads="1"/>
          </p:cNvSpPr>
          <p:nvPr/>
        </p:nvSpPr>
        <p:spPr bwMode="auto">
          <a:xfrm>
            <a:off x="468313" y="3284538"/>
            <a:ext cx="51117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</a:rPr>
              <a:t>Введение в  действующие 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</a:rPr>
              <a:t>по ФГОС УМК новых дисциплин, курсов, разделов</a:t>
            </a:r>
            <a:endParaRPr lang="ru-RU" sz="2400" b="1" i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4350" name="Text Box 19"/>
          <p:cNvSpPr txBox="1">
            <a:spLocks noChangeArrowheads="1"/>
          </p:cNvSpPr>
          <p:nvPr/>
        </p:nvSpPr>
        <p:spPr bwMode="auto">
          <a:xfrm>
            <a:off x="611188" y="5214951"/>
            <a:ext cx="47513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</a:rPr>
              <a:t>Реализация модульного 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</a:rPr>
              <a:t>обучения и разработка модульных программ</a:t>
            </a:r>
            <a:endParaRPr lang="ru-RU" sz="2400" b="1" i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>
                <a:solidFill>
                  <a:srgbClr val="000000"/>
                </a:solidFill>
                <a:latin typeface="Times New Roman" pitchFamily="18" charset="0"/>
              </a:rPr>
              <a:t>5.Разработка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</a:rPr>
              <a:t> методики диагностики или контроля уровня овладения студентами всех приобретаемых компетенций. На основе чего возможно определение интегрированной оценки по всем компетенциям.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Этапы разработки вариативной части ФГОС образовательными учреждениями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</a:rPr>
              <a:t>6. Подготовка исходных данных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</a:rPr>
              <a:t> для разработки рабочего учебного плана, графика учебного процесса, сводных данных по бюджету времени.</a:t>
            </a:r>
          </a:p>
          <a:p>
            <a:pPr>
              <a:buClr>
                <a:schemeClr val="tx1"/>
              </a:buClr>
              <a:buFont typeface="Wingdings" pitchFamily="2" charset="2"/>
              <a:buChar char="Ш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</a:rPr>
              <a:t>Обобщение знаний и умений, а также применяемых средств и предметов труда</a:t>
            </a:r>
          </a:p>
          <a:p>
            <a:pPr>
              <a:buClr>
                <a:schemeClr val="tx1"/>
              </a:buClr>
              <a:buFont typeface="Wingdings" pitchFamily="2" charset="2"/>
              <a:buChar char="Ш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</a:rPr>
              <a:t>Выстраивание учебно-методических комплексов, рабочих программ, программ производственной практики, стажировок, также методические, дидактические и диагностические материалы.</a:t>
            </a:r>
          </a:p>
          <a:p>
            <a:pPr>
              <a:buClr>
                <a:schemeClr val="tx1"/>
              </a:buClr>
              <a:buFont typeface="Wingdings" pitchFamily="2" charset="2"/>
              <a:buChar char="Ш"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</a:rPr>
              <a:t>Обобщение по видам трудовой деятельности.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Этапы разработки вариативной части ФГОС образовательными учреждениями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>
                <a:latin typeface="Times New Roman" pitchFamily="18" charset="0"/>
              </a:rPr>
              <a:t>7</a:t>
            </a:r>
            <a:r>
              <a:rPr lang="ru-RU" sz="2800" b="1" dirty="0" smtClean="0">
                <a:latin typeface="Times New Roman" pitchFamily="18" charset="0"/>
              </a:rPr>
              <a:t>.</a:t>
            </a:r>
            <a:r>
              <a:rPr lang="ru-RU" b="1" dirty="0" smtClean="0">
                <a:latin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</a:rPr>
              <a:t>Формирование учебных единиц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FE3E2A"/>
                </a:solidFill>
                <a:latin typeface="Times New Roman" pitchFamily="18" charset="0"/>
              </a:rPr>
              <a:t>     </a:t>
            </a:r>
            <a:r>
              <a:rPr lang="ru-RU" sz="2800" dirty="0" smtClean="0">
                <a:solidFill>
                  <a:srgbClr val="FE3E2A"/>
                </a:solidFill>
                <a:latin typeface="Times New Roman" pitchFamily="18" charset="0"/>
              </a:rPr>
              <a:t>При формировании учебных планов в области    </a:t>
            </a:r>
          </a:p>
          <a:p>
            <a:pPr>
              <a:buNone/>
            </a:pPr>
            <a:r>
              <a:rPr lang="ru-RU" sz="2800" dirty="0" smtClean="0">
                <a:solidFill>
                  <a:srgbClr val="FE3E2A"/>
                </a:solidFill>
                <a:latin typeface="Times New Roman" pitchFamily="18" charset="0"/>
              </a:rPr>
              <a:t>      вариативной части следует учитывать:</a:t>
            </a:r>
            <a:endParaRPr lang="ru-RU" sz="2800" dirty="0" smtClean="0">
              <a:latin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Ш"/>
            </a:pPr>
            <a:r>
              <a:rPr lang="ru-RU" sz="2800" dirty="0" smtClean="0">
                <a:latin typeface="Times New Roman" pitchFamily="18" charset="0"/>
              </a:rPr>
              <a:t>   вариативная часть должна отражать реальные потребности рынка в новых трудовых 	функциях или компетенциях;</a:t>
            </a:r>
          </a:p>
          <a:p>
            <a:pPr>
              <a:buClr>
                <a:schemeClr val="tx1"/>
              </a:buClr>
              <a:buFont typeface="Wingdings" pitchFamily="2" charset="2"/>
              <a:buChar char="Ш"/>
            </a:pPr>
            <a:r>
              <a:rPr lang="ru-RU" sz="2800" dirty="0" smtClean="0">
                <a:latin typeface="Times New Roman" pitchFamily="18" charset="0"/>
              </a:rPr>
              <a:t>   вариативная часть должна формироваться и реализовываться при участии работодателя</a:t>
            </a:r>
            <a:r>
              <a:rPr lang="ru-RU" sz="2800" dirty="0" smtClean="0">
                <a:solidFill>
                  <a:srgbClr val="FE3E2A"/>
                </a:solidFill>
                <a:latin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</a:rPr>
              <a:t>(заказчика).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Этапы разработки вариативной части ФГОС образовательными учреждениями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AutoShape 4"/>
          <p:cNvSpPr>
            <a:spLocks noChangeArrowheads="1"/>
          </p:cNvSpPr>
          <p:nvPr/>
        </p:nvSpPr>
        <p:spPr bwMode="auto">
          <a:xfrm>
            <a:off x="755650" y="3141663"/>
            <a:ext cx="2881313" cy="15827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20484" name="AutoShape 5"/>
          <p:cNvSpPr>
            <a:spLocks noChangeArrowheads="1"/>
          </p:cNvSpPr>
          <p:nvPr/>
        </p:nvSpPr>
        <p:spPr bwMode="auto">
          <a:xfrm>
            <a:off x="4859338" y="3141663"/>
            <a:ext cx="2881312" cy="1584325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20486" name="AutoShape 23"/>
          <p:cNvSpPr>
            <a:spLocks noChangeArrowheads="1"/>
          </p:cNvSpPr>
          <p:nvPr/>
        </p:nvSpPr>
        <p:spPr bwMode="gray">
          <a:xfrm>
            <a:off x="179388" y="2060575"/>
            <a:ext cx="8496300" cy="476250"/>
          </a:xfrm>
          <a:prstGeom prst="can">
            <a:avLst>
              <a:gd name="adj" fmla="val 27866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7" name="Text Box 24"/>
          <p:cNvSpPr txBox="1">
            <a:spLocks noChangeArrowheads="1"/>
          </p:cNvSpPr>
          <p:nvPr/>
        </p:nvSpPr>
        <p:spPr bwMode="gray">
          <a:xfrm>
            <a:off x="395288" y="2133600"/>
            <a:ext cx="8208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b="1" i="1" dirty="0" smtClean="0"/>
              <a:t>8. Создание </a:t>
            </a:r>
            <a:r>
              <a:rPr lang="ru-RU" b="1" i="1" dirty="0"/>
              <a:t>профессиональных модулей</a:t>
            </a:r>
            <a:endParaRPr lang="en-US" b="1" i="1" dirty="0"/>
          </a:p>
        </p:txBody>
      </p:sp>
      <p:sp>
        <p:nvSpPr>
          <p:cNvPr id="20488" name="Rectangle 26"/>
          <p:cNvSpPr>
            <a:spLocks noGrp="1" noChangeArrowheads="1"/>
          </p:cNvSpPr>
          <p:nvPr>
            <p:ph type="title"/>
          </p:nvPr>
        </p:nvSpPr>
        <p:spPr>
          <a:xfrm>
            <a:off x="468313" y="188912"/>
            <a:ext cx="7391400" cy="791815"/>
          </a:xfrm>
          <a:noFill/>
        </p:spPr>
        <p:txBody>
          <a:bodyPr>
            <a:noAutofit/>
          </a:bodyPr>
          <a:lstStyle/>
          <a:p>
            <a:pPr algn="ctr" eaLnBrk="1" hangingPunct="1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Этапы разработки вариативной части ФГОС образовательными учреждениями</a:t>
            </a:r>
            <a:endParaRPr lang="en-US" sz="28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489" name="Text Box 27"/>
          <p:cNvSpPr txBox="1">
            <a:spLocks noChangeArrowheads="1"/>
          </p:cNvSpPr>
          <p:nvPr/>
        </p:nvSpPr>
        <p:spPr bwMode="auto">
          <a:xfrm>
            <a:off x="900113" y="3644900"/>
            <a:ext cx="25193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Совокупность дисциплин и практик</a:t>
            </a:r>
          </a:p>
        </p:txBody>
      </p:sp>
      <p:sp>
        <p:nvSpPr>
          <p:cNvPr id="20490" name="Text Box 28"/>
          <p:cNvSpPr txBox="1">
            <a:spLocks noChangeArrowheads="1"/>
          </p:cNvSpPr>
          <p:nvPr/>
        </p:nvSpPr>
        <p:spPr bwMode="auto">
          <a:xfrm>
            <a:off x="5003800" y="3573463"/>
            <a:ext cx="2447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Разработка учебных курсов и программ</a:t>
            </a:r>
          </a:p>
        </p:txBody>
      </p:sp>
      <p:sp>
        <p:nvSpPr>
          <p:cNvPr id="132125" name="Freeform 29"/>
          <p:cNvSpPr>
            <a:spLocks/>
          </p:cNvSpPr>
          <p:nvPr/>
        </p:nvSpPr>
        <p:spPr bwMode="gray">
          <a:xfrm rot="-3393867">
            <a:off x="2016126" y="2600325"/>
            <a:ext cx="792162" cy="865187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2126" name="Freeform 30"/>
          <p:cNvSpPr>
            <a:spLocks/>
          </p:cNvSpPr>
          <p:nvPr/>
        </p:nvSpPr>
        <p:spPr bwMode="gray">
          <a:xfrm rot="1265195" flipH="1">
            <a:off x="5724525" y="2492375"/>
            <a:ext cx="758825" cy="1008063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Freeform 3"/>
          <p:cNvSpPr>
            <a:spLocks/>
          </p:cNvSpPr>
          <p:nvPr/>
        </p:nvSpPr>
        <p:spPr bwMode="gray">
          <a:xfrm rot="1877266">
            <a:off x="2085975" y="1366838"/>
            <a:ext cx="1117600" cy="1511300"/>
          </a:xfrm>
          <a:custGeom>
            <a:avLst/>
            <a:gdLst/>
            <a:ahLst/>
            <a:cxnLst>
              <a:cxn ang="0">
                <a:pos x="0" y="774"/>
              </a:cxn>
              <a:cxn ang="0">
                <a:pos x="2" y="770"/>
              </a:cxn>
              <a:cxn ang="0">
                <a:pos x="8" y="754"/>
              </a:cxn>
              <a:cxn ang="0">
                <a:pos x="16" y="730"/>
              </a:cxn>
              <a:cxn ang="0">
                <a:pos x="32" y="698"/>
              </a:cxn>
              <a:cxn ang="0">
                <a:pos x="50" y="660"/>
              </a:cxn>
              <a:cxn ang="0">
                <a:pos x="76" y="618"/>
              </a:cxn>
              <a:cxn ang="0">
                <a:pos x="106" y="574"/>
              </a:cxn>
              <a:cxn ang="0">
                <a:pos x="142" y="528"/>
              </a:cxn>
              <a:cxn ang="0">
                <a:pos x="186" y="482"/>
              </a:cxn>
              <a:cxn ang="0">
                <a:pos x="236" y="438"/>
              </a:cxn>
              <a:cxn ang="0">
                <a:pos x="294" y="398"/>
              </a:cxn>
              <a:cxn ang="0">
                <a:pos x="360" y="360"/>
              </a:cxn>
              <a:cxn ang="0">
                <a:pos x="426" y="332"/>
              </a:cxn>
              <a:cxn ang="0">
                <a:pos x="488" y="314"/>
              </a:cxn>
              <a:cxn ang="0">
                <a:pos x="544" y="304"/>
              </a:cxn>
              <a:cxn ang="0">
                <a:pos x="594" y="300"/>
              </a:cxn>
              <a:cxn ang="0">
                <a:pos x="638" y="300"/>
              </a:cxn>
              <a:cxn ang="0">
                <a:pos x="678" y="304"/>
              </a:cxn>
              <a:cxn ang="0">
                <a:pos x="710" y="312"/>
              </a:cxn>
              <a:cxn ang="0">
                <a:pos x="736" y="320"/>
              </a:cxn>
              <a:cxn ang="0">
                <a:pos x="754" y="326"/>
              </a:cxn>
              <a:cxn ang="0">
                <a:pos x="766" y="332"/>
              </a:cxn>
              <a:cxn ang="0">
                <a:pos x="770" y="334"/>
              </a:cxn>
              <a:cxn ang="0">
                <a:pos x="680" y="476"/>
              </a:cxn>
              <a:cxn ang="0">
                <a:pos x="982" y="370"/>
              </a:cxn>
              <a:cxn ang="0">
                <a:pos x="912" y="0"/>
              </a:cxn>
              <a:cxn ang="0">
                <a:pos x="854" y="150"/>
              </a:cxn>
              <a:cxn ang="0">
                <a:pos x="850" y="148"/>
              </a:cxn>
              <a:cxn ang="0">
                <a:pos x="838" y="142"/>
              </a:cxn>
              <a:cxn ang="0">
                <a:pos x="822" y="134"/>
              </a:cxn>
              <a:cxn ang="0">
                <a:pos x="798" y="126"/>
              </a:cxn>
              <a:cxn ang="0">
                <a:pos x="768" y="120"/>
              </a:cxn>
              <a:cxn ang="0">
                <a:pos x="732" y="114"/>
              </a:cxn>
              <a:cxn ang="0">
                <a:pos x="692" y="110"/>
              </a:cxn>
              <a:cxn ang="0">
                <a:pos x="646" y="110"/>
              </a:cxn>
              <a:cxn ang="0">
                <a:pos x="596" y="116"/>
              </a:cxn>
              <a:cxn ang="0">
                <a:pos x="540" y="126"/>
              </a:cxn>
              <a:cxn ang="0">
                <a:pos x="482" y="146"/>
              </a:cxn>
              <a:cxn ang="0">
                <a:pos x="422" y="172"/>
              </a:cxn>
              <a:cxn ang="0">
                <a:pos x="356" y="210"/>
              </a:cxn>
              <a:cxn ang="0">
                <a:pos x="290" y="258"/>
              </a:cxn>
              <a:cxn ang="0">
                <a:pos x="230" y="310"/>
              </a:cxn>
              <a:cxn ang="0">
                <a:pos x="178" y="364"/>
              </a:cxn>
              <a:cxn ang="0">
                <a:pos x="136" y="422"/>
              </a:cxn>
              <a:cxn ang="0">
                <a:pos x="100" y="480"/>
              </a:cxn>
              <a:cxn ang="0">
                <a:pos x="72" y="536"/>
              </a:cxn>
              <a:cxn ang="0">
                <a:pos x="48" y="590"/>
              </a:cxn>
              <a:cxn ang="0">
                <a:pos x="30" y="640"/>
              </a:cxn>
              <a:cxn ang="0">
                <a:pos x="18" y="684"/>
              </a:cxn>
              <a:cxn ang="0">
                <a:pos x="8" y="722"/>
              </a:cxn>
              <a:cxn ang="0">
                <a:pos x="4" y="750"/>
              </a:cxn>
              <a:cxn ang="0">
                <a:pos x="0" y="768"/>
              </a:cxn>
              <a:cxn ang="0">
                <a:pos x="0" y="774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chemeClr val="hlink">
                  <a:gamma/>
                  <a:tint val="90980"/>
                  <a:invGamma/>
                  <a:alpha val="32001"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468313" y="2636838"/>
            <a:ext cx="2087562" cy="2881312"/>
          </a:xfrm>
          <a:prstGeom prst="roundRect">
            <a:avLst>
              <a:gd name="adj" fmla="val 4690"/>
            </a:avLst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9" name="AutoShape 8"/>
          <p:cNvSpPr>
            <a:spLocks noChangeArrowheads="1"/>
          </p:cNvSpPr>
          <p:nvPr/>
        </p:nvSpPr>
        <p:spPr bwMode="auto">
          <a:xfrm>
            <a:off x="2916238" y="2349500"/>
            <a:ext cx="2392362" cy="3313113"/>
          </a:xfrm>
          <a:prstGeom prst="roundRect">
            <a:avLst>
              <a:gd name="adj" fmla="val 469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1" name="AutoShape 22"/>
          <p:cNvSpPr>
            <a:spLocks noChangeArrowheads="1"/>
          </p:cNvSpPr>
          <p:nvPr/>
        </p:nvSpPr>
        <p:spPr bwMode="auto">
          <a:xfrm>
            <a:off x="5508625" y="1844675"/>
            <a:ext cx="2536825" cy="3803650"/>
          </a:xfrm>
          <a:prstGeom prst="roundRect">
            <a:avLst>
              <a:gd name="adj" fmla="val 4690"/>
            </a:avLst>
          </a:prstGeom>
          <a:noFill/>
          <a:ln w="57150">
            <a:solidFill>
              <a:srgbClr val="FF505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2" name="Freeform 24"/>
          <p:cNvSpPr>
            <a:spLocks/>
          </p:cNvSpPr>
          <p:nvPr/>
        </p:nvSpPr>
        <p:spPr bwMode="gray">
          <a:xfrm rot="372544">
            <a:off x="4776788" y="976313"/>
            <a:ext cx="1547812" cy="1368425"/>
          </a:xfrm>
          <a:custGeom>
            <a:avLst/>
            <a:gdLst>
              <a:gd name="T0" fmla="*/ 0 w 982"/>
              <a:gd name="T1" fmla="*/ 2147483647 h 774"/>
              <a:gd name="T2" fmla="*/ 4968130 w 982"/>
              <a:gd name="T3" fmla="*/ 2147483647 h 774"/>
              <a:gd name="T4" fmla="*/ 19874096 w 982"/>
              <a:gd name="T5" fmla="*/ 2147483647 h 774"/>
              <a:gd name="T6" fmla="*/ 39749769 w 982"/>
              <a:gd name="T7" fmla="*/ 2147483647 h 774"/>
              <a:gd name="T8" fmla="*/ 79499538 w 982"/>
              <a:gd name="T9" fmla="*/ 2147483647 h 774"/>
              <a:gd name="T10" fmla="*/ 124217448 w 982"/>
              <a:gd name="T11" fmla="*/ 2063022912 h 774"/>
              <a:gd name="T12" fmla="*/ 188811000 w 982"/>
              <a:gd name="T13" fmla="*/ 1931739017 h 774"/>
              <a:gd name="T14" fmla="*/ 263340858 w 982"/>
              <a:gd name="T15" fmla="*/ 1794204834 h 774"/>
              <a:gd name="T16" fmla="*/ 352778205 w 982"/>
              <a:gd name="T17" fmla="*/ 1650417711 h 774"/>
              <a:gd name="T18" fmla="*/ 462089740 w 982"/>
              <a:gd name="T19" fmla="*/ 1506632356 h 774"/>
              <a:gd name="T20" fmla="*/ 586307139 w 982"/>
              <a:gd name="T21" fmla="*/ 1369096847 h 774"/>
              <a:gd name="T22" fmla="*/ 730400204 w 982"/>
              <a:gd name="T23" fmla="*/ 1244064566 h 774"/>
              <a:gd name="T24" fmla="*/ 894367557 w 982"/>
              <a:gd name="T25" fmla="*/ 1125285667 h 774"/>
              <a:gd name="T26" fmla="*/ 1058334712 w 982"/>
              <a:gd name="T27" fmla="*/ 1037763070 h 774"/>
              <a:gd name="T28" fmla="*/ 1212364034 w 982"/>
              <a:gd name="T29" fmla="*/ 981498544 h 774"/>
              <a:gd name="T30" fmla="*/ 1351488971 w 982"/>
              <a:gd name="T31" fmla="*/ 950240473 h 774"/>
              <a:gd name="T32" fmla="*/ 1475706370 w 982"/>
              <a:gd name="T33" fmla="*/ 937737245 h 774"/>
              <a:gd name="T34" fmla="*/ 1585017807 w 982"/>
              <a:gd name="T35" fmla="*/ 937737245 h 774"/>
              <a:gd name="T36" fmla="*/ 1684391805 w 982"/>
              <a:gd name="T37" fmla="*/ 950240473 h 774"/>
              <a:gd name="T38" fmla="*/ 1763891318 w 982"/>
              <a:gd name="T39" fmla="*/ 975246930 h 774"/>
              <a:gd name="T40" fmla="*/ 1828484870 w 982"/>
              <a:gd name="T41" fmla="*/ 1000253386 h 774"/>
              <a:gd name="T42" fmla="*/ 1873202755 w 982"/>
              <a:gd name="T43" fmla="*/ 1019008228 h 774"/>
              <a:gd name="T44" fmla="*/ 1903014679 w 982"/>
              <a:gd name="T45" fmla="*/ 1037763070 h 774"/>
              <a:gd name="T46" fmla="*/ 1912952512 w 982"/>
              <a:gd name="T47" fmla="*/ 1044014684 h 774"/>
              <a:gd name="T48" fmla="*/ 1689361509 w 982"/>
              <a:gd name="T49" fmla="*/ 1487877514 h 774"/>
              <a:gd name="T50" fmla="*/ 2147483647 w 982"/>
              <a:gd name="T51" fmla="*/ 1156543737 h 774"/>
              <a:gd name="T52" fmla="*/ 2147483647 w 982"/>
              <a:gd name="T53" fmla="*/ 0 h 774"/>
              <a:gd name="T54" fmla="*/ 2121639129 w 982"/>
              <a:gd name="T55" fmla="*/ 468869507 h 774"/>
              <a:gd name="T56" fmla="*/ 2111701296 w 982"/>
              <a:gd name="T57" fmla="*/ 462617782 h 774"/>
              <a:gd name="T58" fmla="*/ 2081889372 w 982"/>
              <a:gd name="T59" fmla="*/ 443862940 h 774"/>
              <a:gd name="T60" fmla="*/ 2042139615 w 982"/>
              <a:gd name="T61" fmla="*/ 418856484 h 774"/>
              <a:gd name="T62" fmla="*/ 1982514192 w 982"/>
              <a:gd name="T63" fmla="*/ 393850028 h 774"/>
              <a:gd name="T64" fmla="*/ 1907984383 w 982"/>
              <a:gd name="T65" fmla="*/ 375095185 h 774"/>
              <a:gd name="T66" fmla="*/ 1818547037 w 982"/>
              <a:gd name="T67" fmla="*/ 356340343 h 774"/>
              <a:gd name="T68" fmla="*/ 1719173433 w 982"/>
              <a:gd name="T69" fmla="*/ 343837115 h 774"/>
              <a:gd name="T70" fmla="*/ 1604893473 w 982"/>
              <a:gd name="T71" fmla="*/ 343837115 h 774"/>
              <a:gd name="T72" fmla="*/ 1480674498 w 982"/>
              <a:gd name="T73" fmla="*/ 362591957 h 774"/>
              <a:gd name="T74" fmla="*/ 1341551138 w 982"/>
              <a:gd name="T75" fmla="*/ 393850028 h 774"/>
              <a:gd name="T76" fmla="*/ 1197458073 w 982"/>
              <a:gd name="T77" fmla="*/ 456366168 h 774"/>
              <a:gd name="T78" fmla="*/ 1048396879 w 982"/>
              <a:gd name="T79" fmla="*/ 537635493 h 774"/>
              <a:gd name="T80" fmla="*/ 884429723 w 982"/>
              <a:gd name="T81" fmla="*/ 656416160 h 774"/>
              <a:gd name="T82" fmla="*/ 720462371 w 982"/>
              <a:gd name="T83" fmla="*/ 806454897 h 774"/>
              <a:gd name="T84" fmla="*/ 571401177 w 982"/>
              <a:gd name="T85" fmla="*/ 968995316 h 774"/>
              <a:gd name="T86" fmla="*/ 442215650 w 982"/>
              <a:gd name="T87" fmla="*/ 1137788895 h 774"/>
              <a:gd name="T88" fmla="*/ 337872243 w 982"/>
              <a:gd name="T89" fmla="*/ 1319083934 h 774"/>
              <a:gd name="T90" fmla="*/ 248434896 w 982"/>
              <a:gd name="T91" fmla="*/ 1500380742 h 774"/>
              <a:gd name="T92" fmla="*/ 178873167 w 982"/>
              <a:gd name="T93" fmla="*/ 1675424167 h 774"/>
              <a:gd name="T94" fmla="*/ 119249319 w 982"/>
              <a:gd name="T95" fmla="*/ 1844217746 h 774"/>
              <a:gd name="T96" fmla="*/ 74529833 w 982"/>
              <a:gd name="T97" fmla="*/ 2000506772 h 774"/>
              <a:gd name="T98" fmla="*/ 44717898 w 982"/>
              <a:gd name="T99" fmla="*/ 2138042281 h 774"/>
              <a:gd name="T100" fmla="*/ 19874096 w 982"/>
              <a:gd name="T101" fmla="*/ 2147483647 h 774"/>
              <a:gd name="T102" fmla="*/ 9937836 w 982"/>
              <a:gd name="T103" fmla="*/ 2147483647 h 774"/>
              <a:gd name="T104" fmla="*/ 0 w 982"/>
              <a:gd name="T105" fmla="*/ 2147483647 h 774"/>
              <a:gd name="T106" fmla="*/ 0 w 982"/>
              <a:gd name="T107" fmla="*/ 2147483647 h 77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982"/>
              <a:gd name="T163" fmla="*/ 0 h 774"/>
              <a:gd name="T164" fmla="*/ 982 w 982"/>
              <a:gd name="T165" fmla="*/ 774 h 77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rgbClr val="FF5050"/>
              </a:gs>
              <a:gs pos="100000">
                <a:srgbClr val="FF9F9F"/>
              </a:gs>
            </a:gsLst>
            <a:lin ang="5400000" scaled="1"/>
          </a:gradFill>
          <a:ln w="12700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3" name="AutoShape 29"/>
          <p:cNvSpPr>
            <a:spLocks noChangeArrowheads="1"/>
          </p:cNvSpPr>
          <p:nvPr/>
        </p:nvSpPr>
        <p:spPr bwMode="auto">
          <a:xfrm rot="5400000">
            <a:off x="4046537" y="3162301"/>
            <a:ext cx="620713" cy="6481762"/>
          </a:xfrm>
          <a:prstGeom prst="roundRect">
            <a:avLst>
              <a:gd name="adj" fmla="val 4690"/>
            </a:avLst>
          </a:prstGeom>
          <a:noFill/>
          <a:ln w="57150">
            <a:solidFill>
              <a:srgbClr val="8241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4" name="Rectangle 31"/>
          <p:cNvSpPr>
            <a:spLocks noChangeArrowheads="1"/>
          </p:cNvSpPr>
          <p:nvPr/>
        </p:nvSpPr>
        <p:spPr bwMode="auto">
          <a:xfrm>
            <a:off x="2529615" y="6165850"/>
            <a:ext cx="29290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200" dirty="0" smtClean="0">
                <a:solidFill>
                  <a:srgbClr val="0A3819"/>
                </a:solidFill>
              </a:rPr>
              <a:t>9.  Этапы </a:t>
            </a:r>
            <a:r>
              <a:rPr lang="ru-RU" sz="2200" dirty="0">
                <a:solidFill>
                  <a:srgbClr val="0A3819"/>
                </a:solidFill>
              </a:rPr>
              <a:t>согласования</a:t>
            </a:r>
          </a:p>
        </p:txBody>
      </p:sp>
      <p:sp>
        <p:nvSpPr>
          <p:cNvPr id="21515" name="Rectangle 33"/>
          <p:cNvSpPr>
            <a:spLocks noGrp="1" noChangeArrowheads="1"/>
          </p:cNvSpPr>
          <p:nvPr>
            <p:ph type="title"/>
          </p:nvPr>
        </p:nvSpPr>
        <p:spPr>
          <a:xfrm>
            <a:off x="468313" y="188912"/>
            <a:ext cx="7391400" cy="791815"/>
          </a:xfrm>
          <a:noFill/>
        </p:spPr>
        <p:txBody>
          <a:bodyPr>
            <a:noAutofit/>
          </a:bodyPr>
          <a:lstStyle/>
          <a:p>
            <a:pPr algn="ctr" eaLnBrk="1" hangingPunct="1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Этапы разработки вариативной части ФГОС образовательными учреждениями</a:t>
            </a:r>
            <a:endParaRPr lang="en-US" sz="28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516" name="Text Box 34"/>
          <p:cNvSpPr txBox="1">
            <a:spLocks noChangeArrowheads="1"/>
          </p:cNvSpPr>
          <p:nvPr/>
        </p:nvSpPr>
        <p:spPr bwMode="auto">
          <a:xfrm>
            <a:off x="539750" y="3429000"/>
            <a:ext cx="19446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0066FF"/>
                </a:solidFill>
                <a:latin typeface="Times New Roman" pitchFamily="18" charset="0"/>
              </a:rPr>
              <a:t>Научно – методический совет ОУ</a:t>
            </a:r>
          </a:p>
        </p:txBody>
      </p:sp>
      <p:sp>
        <p:nvSpPr>
          <p:cNvPr id="21517" name="Text Box 35"/>
          <p:cNvSpPr txBox="1">
            <a:spLocks noChangeArrowheads="1"/>
          </p:cNvSpPr>
          <p:nvPr/>
        </p:nvSpPr>
        <p:spPr bwMode="auto">
          <a:xfrm>
            <a:off x="3132138" y="3644900"/>
            <a:ext cx="1944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00CC66"/>
                </a:solidFill>
                <a:latin typeface="Times New Roman" pitchFamily="18" charset="0"/>
              </a:rPr>
              <a:t>Работодатель</a:t>
            </a:r>
          </a:p>
        </p:txBody>
      </p:sp>
      <p:sp>
        <p:nvSpPr>
          <p:cNvPr id="21518" name="Text Box 36"/>
          <p:cNvSpPr txBox="1">
            <a:spLocks noChangeArrowheads="1"/>
          </p:cNvSpPr>
          <p:nvPr/>
        </p:nvSpPr>
        <p:spPr bwMode="auto">
          <a:xfrm>
            <a:off x="5580063" y="3284538"/>
            <a:ext cx="2378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rgbClr val="FE3E2A"/>
                </a:solidFill>
                <a:latin typeface="Times New Roman" pitchFamily="18" charset="0"/>
              </a:rPr>
              <a:t>Учредитель ОУ </a:t>
            </a:r>
            <a:endParaRPr lang="ru-RU" sz="2400" b="1" dirty="0">
              <a:solidFill>
                <a:srgbClr val="FE3E2A"/>
              </a:solidFill>
              <a:latin typeface="Times New Roman" pitchFamily="18" charset="0"/>
            </a:endParaRPr>
          </a:p>
        </p:txBody>
      </p:sp>
      <p:sp>
        <p:nvSpPr>
          <p:cNvPr id="21519" name="Freeform 37"/>
          <p:cNvSpPr>
            <a:spLocks/>
          </p:cNvSpPr>
          <p:nvPr/>
        </p:nvSpPr>
        <p:spPr bwMode="gray">
          <a:xfrm rot="-6217562">
            <a:off x="1116012" y="5300663"/>
            <a:ext cx="1152525" cy="939800"/>
          </a:xfrm>
          <a:custGeom>
            <a:avLst/>
            <a:gdLst>
              <a:gd name="T0" fmla="*/ 0 w 982"/>
              <a:gd name="T1" fmla="*/ 1141116274 h 774"/>
              <a:gd name="T2" fmla="*/ 2754559 w 982"/>
              <a:gd name="T3" fmla="*/ 1135218849 h 774"/>
              <a:gd name="T4" fmla="*/ 11019408 w 982"/>
              <a:gd name="T5" fmla="*/ 1111630362 h 774"/>
              <a:gd name="T6" fmla="*/ 22038817 w 982"/>
              <a:gd name="T7" fmla="*/ 1076247025 h 774"/>
              <a:gd name="T8" fmla="*/ 44078807 w 982"/>
              <a:gd name="T9" fmla="*/ 1029068837 h 774"/>
              <a:gd name="T10" fmla="*/ 68873346 w 982"/>
              <a:gd name="T11" fmla="*/ 973045118 h 774"/>
              <a:gd name="T12" fmla="*/ 104686133 w 982"/>
              <a:gd name="T13" fmla="*/ 911123974 h 774"/>
              <a:gd name="T14" fmla="*/ 146010365 w 982"/>
              <a:gd name="T15" fmla="*/ 846254724 h 774"/>
              <a:gd name="T16" fmla="*/ 195598305 w 982"/>
              <a:gd name="T17" fmla="*/ 778436155 h 774"/>
              <a:gd name="T18" fmla="*/ 256206787 w 982"/>
              <a:gd name="T19" fmla="*/ 710617586 h 774"/>
              <a:gd name="T20" fmla="*/ 325080188 w 982"/>
              <a:gd name="T21" fmla="*/ 645748336 h 774"/>
              <a:gd name="T22" fmla="*/ 404971745 w 982"/>
              <a:gd name="T23" fmla="*/ 586775146 h 774"/>
              <a:gd name="T24" fmla="*/ 495883881 w 982"/>
              <a:gd name="T25" fmla="*/ 530751427 h 774"/>
              <a:gd name="T26" fmla="*/ 586796016 w 982"/>
              <a:gd name="T27" fmla="*/ 489470665 h 774"/>
              <a:gd name="T28" fmla="*/ 672199183 w 982"/>
              <a:gd name="T29" fmla="*/ 462934072 h 774"/>
              <a:gd name="T30" fmla="*/ 749336183 w 982"/>
              <a:gd name="T31" fmla="*/ 448189902 h 774"/>
              <a:gd name="T32" fmla="*/ 818209511 w 982"/>
              <a:gd name="T33" fmla="*/ 442293691 h 774"/>
              <a:gd name="T34" fmla="*/ 878816819 w 982"/>
              <a:gd name="T35" fmla="*/ 442293691 h 774"/>
              <a:gd name="T36" fmla="*/ 933915011 w 982"/>
              <a:gd name="T37" fmla="*/ 448189902 h 774"/>
              <a:gd name="T38" fmla="*/ 977993800 w 982"/>
              <a:gd name="T39" fmla="*/ 459984752 h 774"/>
              <a:gd name="T40" fmla="*/ 1013807743 w 982"/>
              <a:gd name="T41" fmla="*/ 471779603 h 774"/>
              <a:gd name="T42" fmla="*/ 1038602281 w 982"/>
              <a:gd name="T43" fmla="*/ 480625134 h 774"/>
              <a:gd name="T44" fmla="*/ 1055131974 w 982"/>
              <a:gd name="T45" fmla="*/ 489470665 h 774"/>
              <a:gd name="T46" fmla="*/ 1060641089 w 982"/>
              <a:gd name="T47" fmla="*/ 492419984 h 774"/>
              <a:gd name="T48" fmla="*/ 936670742 w 982"/>
              <a:gd name="T49" fmla="*/ 701772055 h 774"/>
              <a:gd name="T50" fmla="*/ 1352662038 w 982"/>
              <a:gd name="T51" fmla="*/ 545494383 h 774"/>
              <a:gd name="T52" fmla="*/ 1256239614 w 982"/>
              <a:gd name="T53" fmla="*/ 0 h 774"/>
              <a:gd name="T54" fmla="*/ 1176347763 w 982"/>
              <a:gd name="T55" fmla="*/ 221146845 h 774"/>
              <a:gd name="T56" fmla="*/ 1170837474 w 982"/>
              <a:gd name="T57" fmla="*/ 218197526 h 774"/>
              <a:gd name="T58" fmla="*/ 1154307782 w 982"/>
              <a:gd name="T59" fmla="*/ 209351995 h 774"/>
              <a:gd name="T60" fmla="*/ 1132268974 w 982"/>
              <a:gd name="T61" fmla="*/ 197557144 h 774"/>
              <a:gd name="T62" fmla="*/ 1099209589 w 982"/>
              <a:gd name="T63" fmla="*/ 185763508 h 774"/>
              <a:gd name="T64" fmla="*/ 1057886532 w 982"/>
              <a:gd name="T65" fmla="*/ 176916763 h 774"/>
              <a:gd name="T66" fmla="*/ 1008297454 w 982"/>
              <a:gd name="T67" fmla="*/ 168071232 h 774"/>
              <a:gd name="T68" fmla="*/ 953199261 w 982"/>
              <a:gd name="T69" fmla="*/ 162173807 h 774"/>
              <a:gd name="T70" fmla="*/ 889836222 w 982"/>
              <a:gd name="T71" fmla="*/ 162173807 h 774"/>
              <a:gd name="T72" fmla="*/ 820964068 w 982"/>
              <a:gd name="T73" fmla="*/ 171020552 h 774"/>
              <a:gd name="T74" fmla="*/ 743827068 w 982"/>
              <a:gd name="T75" fmla="*/ 185763508 h 774"/>
              <a:gd name="T76" fmla="*/ 663934337 w 982"/>
              <a:gd name="T77" fmla="*/ 215249420 h 774"/>
              <a:gd name="T78" fmla="*/ 581286901 w 982"/>
              <a:gd name="T79" fmla="*/ 253580863 h 774"/>
              <a:gd name="T80" fmla="*/ 490374766 w 982"/>
              <a:gd name="T81" fmla="*/ 309604582 h 774"/>
              <a:gd name="T82" fmla="*/ 399462630 w 982"/>
              <a:gd name="T83" fmla="*/ 380372547 h 774"/>
              <a:gd name="T84" fmla="*/ 316815341 w 982"/>
              <a:gd name="T85" fmla="*/ 457036647 h 774"/>
              <a:gd name="T86" fmla="*/ 245187383 w 982"/>
              <a:gd name="T87" fmla="*/ 536648853 h 774"/>
              <a:gd name="T88" fmla="*/ 187334633 w 982"/>
              <a:gd name="T89" fmla="*/ 622158483 h 774"/>
              <a:gd name="T90" fmla="*/ 137745518 w 982"/>
              <a:gd name="T91" fmla="*/ 707669480 h 774"/>
              <a:gd name="T92" fmla="*/ 99177018 w 982"/>
              <a:gd name="T93" fmla="*/ 790231006 h 774"/>
              <a:gd name="T94" fmla="*/ 66117615 w 982"/>
              <a:gd name="T95" fmla="*/ 869843211 h 774"/>
              <a:gd name="T96" fmla="*/ 41324250 w 982"/>
              <a:gd name="T97" fmla="*/ 943559206 h 774"/>
              <a:gd name="T98" fmla="*/ 24794548 w 982"/>
              <a:gd name="T99" fmla="*/ 1008428455 h 774"/>
              <a:gd name="T100" fmla="*/ 11019408 w 982"/>
              <a:gd name="T101" fmla="*/ 1064452174 h 774"/>
              <a:gd name="T102" fmla="*/ 5510291 w 982"/>
              <a:gd name="T103" fmla="*/ 1105732937 h 774"/>
              <a:gd name="T104" fmla="*/ 0 w 982"/>
              <a:gd name="T105" fmla="*/ 1132270744 h 774"/>
              <a:gd name="T106" fmla="*/ 0 w 982"/>
              <a:gd name="T107" fmla="*/ 1141116274 h 77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982"/>
              <a:gd name="T163" fmla="*/ 0 h 774"/>
              <a:gd name="T164" fmla="*/ 982 w 982"/>
              <a:gd name="T165" fmla="*/ 774 h 77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rgbClr val="D3A577"/>
              </a:gs>
              <a:gs pos="100000">
                <a:srgbClr val="824100"/>
              </a:gs>
            </a:gsLst>
            <a:lin ang="5400000" scaled="1"/>
          </a:gradFill>
          <a:ln w="12700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b="1" dirty="0" smtClean="0"/>
              <a:t> ФГОС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 </a:t>
            </a:r>
            <a:r>
              <a:rPr lang="ru-RU" sz="2800" u="sng" dirty="0" smtClean="0"/>
              <a:t>(</a:t>
            </a:r>
            <a:r>
              <a:rPr lang="ru-RU" sz="2800" u="sng" dirty="0"/>
              <a:t>п.6.2 раздела 6. Требования к структуре основной профессиональной образовательной программы</a:t>
            </a:r>
            <a:r>
              <a:rPr lang="ru-RU" sz="2800" dirty="0"/>
              <a:t>,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</a:t>
            </a:r>
            <a:r>
              <a:rPr lang="ru-RU" sz="2800" u="sng" dirty="0" smtClean="0"/>
              <a:t> п.7.1. раздела 7. Требования к условиям реализации основной профессиональной образовательной программы</a:t>
            </a:r>
            <a:r>
              <a:rPr lang="ru-RU" sz="2800" dirty="0" smtClean="0"/>
              <a:t>) </a:t>
            </a:r>
            <a:r>
              <a:rPr lang="ru-RU" sz="2800" dirty="0"/>
              <a:t>определяет степень участия работодателей в разработке инвариантной и вариативной частей ОПОП.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НОРМАТИВНЫЕ ОСНОВАНИЯ </a:t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РАЗРАБОТКИ ВАРИАТИВНОЙ ЧАСТИ ОПОП </a:t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НА ОСНОВЕ ТРЕБОВАНИЙ РАБОТОДАТЕЛЕЙ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C00000"/>
                </a:solidFill>
              </a:rPr>
              <a:t>АЛГОРИТМ ВНЕСЕНИЯ ИЗМЕНЕНИЙ </a:t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В ОП НА ОСНОВЕ КОМПЕТЕНЦИЙ </a:t>
            </a:r>
            <a:r>
              <a:rPr lang="en-US" sz="2400" dirty="0" smtClean="0">
                <a:solidFill>
                  <a:srgbClr val="C00000"/>
                </a:solidFill>
              </a:rPr>
              <a:t>WSR</a:t>
            </a:r>
            <a:endParaRPr lang="ru-RU" sz="2400" dirty="0" smtClean="0">
              <a:solidFill>
                <a:srgbClr val="C00000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457520061"/>
              </p:ext>
            </p:extLst>
          </p:nvPr>
        </p:nvGraphicFramePr>
        <p:xfrm>
          <a:off x="395536" y="1142983"/>
          <a:ext cx="8280920" cy="5246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44251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1.</a:t>
            </a:r>
            <a:r>
              <a:rPr lang="ru-RU" dirty="0"/>
              <a:t> </a:t>
            </a:r>
            <a:r>
              <a:rPr lang="ru-RU" b="1" u="sng" dirty="0"/>
              <a:t>Ориентация  на новую область применения: </a:t>
            </a:r>
          </a:p>
          <a:p>
            <a:pPr>
              <a:buNone/>
            </a:pPr>
            <a:r>
              <a:rPr lang="ru-RU" dirty="0" smtClean="0"/>
              <a:t>  - </a:t>
            </a:r>
            <a:r>
              <a:rPr lang="ru-RU" b="1" dirty="0" smtClean="0"/>
              <a:t>современное </a:t>
            </a:r>
            <a:r>
              <a:rPr lang="ru-RU" b="1" dirty="0"/>
              <a:t>оборудование, организация труда, сырье и материалы;</a:t>
            </a:r>
          </a:p>
          <a:p>
            <a:pPr>
              <a:buNone/>
            </a:pPr>
            <a:r>
              <a:rPr lang="ru-RU" b="1" dirty="0" smtClean="0"/>
              <a:t>  - </a:t>
            </a:r>
            <a:r>
              <a:rPr lang="ru-RU" b="1" dirty="0"/>
              <a:t>потенциально новые сегменты рынка труда на основе технологического прогноза;</a:t>
            </a:r>
          </a:p>
          <a:p>
            <a:pPr>
              <a:buNone/>
            </a:pPr>
            <a:r>
              <a:rPr lang="ru-RU" b="1" dirty="0" smtClean="0"/>
              <a:t>  - </a:t>
            </a:r>
            <a:r>
              <a:rPr lang="ru-RU" b="1" dirty="0"/>
              <a:t>тенденции развития отрасли, для которой ведется подготовка рабочих, специалистов, например: внедрение энергосберегающих технологий, оборудования, материалов; внедрение </a:t>
            </a:r>
            <a:r>
              <a:rPr lang="ru-RU" b="1" dirty="0" err="1"/>
              <a:t>нанотехнологий</a:t>
            </a:r>
            <a:r>
              <a:rPr lang="ru-RU" b="1" dirty="0"/>
              <a:t>; введение автоматизированных систем управления и контроля производством; введение требований промышленной безопасности;</a:t>
            </a:r>
          </a:p>
          <a:p>
            <a:pPr>
              <a:buNone/>
            </a:pPr>
            <a:r>
              <a:rPr lang="ru-RU" b="1" dirty="0" smtClean="0"/>
              <a:t>  - </a:t>
            </a:r>
            <a:r>
              <a:rPr lang="ru-RU" b="1" dirty="0"/>
              <a:t>современные требования к организации труда на конкретном рабочем месте в связи с повышением эффективности производства за счет повышения качества организации труда.</a:t>
            </a:r>
          </a:p>
          <a:p>
            <a:pPr>
              <a:buNone/>
            </a:pP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НАПРАВЛЕНИЯ ТРЕБОВАНИЙ РАБОТОДАТЕЛЕЙ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u="sng" dirty="0" smtClean="0"/>
              <a:t>2.</a:t>
            </a:r>
            <a:r>
              <a:rPr lang="ru-RU" b="1" u="sng" dirty="0"/>
              <a:t> </a:t>
            </a:r>
            <a:r>
              <a:rPr lang="ru-RU" b="1" u="sng" dirty="0" smtClean="0"/>
              <a:t> </a:t>
            </a:r>
            <a:r>
              <a:rPr lang="ru-RU" b="1" u="sng" dirty="0"/>
              <a:t>Ориентация  на получение рабочими:</a:t>
            </a:r>
          </a:p>
          <a:p>
            <a:pPr>
              <a:buNone/>
            </a:pPr>
            <a:r>
              <a:rPr lang="ru-RU" dirty="0"/>
              <a:t>-  </a:t>
            </a:r>
            <a:r>
              <a:rPr lang="ru-RU" b="1" dirty="0"/>
              <a:t>смежных профессий на основе требований конкретного работодателя к квалификации выпускника;</a:t>
            </a:r>
          </a:p>
          <a:p>
            <a:pPr>
              <a:buNone/>
            </a:pPr>
            <a:r>
              <a:rPr lang="ru-RU" b="1" dirty="0"/>
              <a:t>- повышение квалификации работников с низких разрядов на повышенные разряды (например, получение рабочей профессии повышенного разряда) в рамках вариативного профессионального модуля;</a:t>
            </a:r>
          </a:p>
          <a:p>
            <a:pPr>
              <a:buNone/>
            </a:pPr>
            <a:r>
              <a:rPr lang="ru-RU" b="1" dirty="0"/>
              <a:t>- профессии другой отрасли региональной экономики на основе требований рынка труда, получение дополнительных квалификаций;</a:t>
            </a:r>
          </a:p>
          <a:p>
            <a:pPr>
              <a:buNone/>
            </a:pPr>
            <a:r>
              <a:rPr lang="ru-RU" b="1" dirty="0"/>
              <a:t>-  освоение новых компетенций (в рамках имеющейся квалификации), которые будут востребованы в перспективе в связи с модернизацией рабочих мест и перевооружением, автоматизацией производств.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НАПРАВЛЕНИЯ ТРЕБОВАНИЙ РАБОТОДАТЕЛЕЙ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u="sng" dirty="0" smtClean="0"/>
              <a:t>3.</a:t>
            </a:r>
            <a:r>
              <a:rPr lang="ru-RU" b="1" u="sng" dirty="0"/>
              <a:t> Ориентация на саморазвитие рабочего:</a:t>
            </a:r>
          </a:p>
          <a:p>
            <a:pPr>
              <a:buNone/>
            </a:pPr>
            <a:r>
              <a:rPr lang="ru-RU" dirty="0" smtClean="0"/>
              <a:t>    - </a:t>
            </a:r>
            <a:r>
              <a:rPr lang="ru-RU" b="1" dirty="0"/>
              <a:t>обеспечение готовности человека к ведению индивидуальной предпринимательской деятельности;</a:t>
            </a:r>
          </a:p>
          <a:p>
            <a:pPr>
              <a:buNone/>
            </a:pPr>
            <a:r>
              <a:rPr lang="ru-RU" b="1" dirty="0" smtClean="0"/>
              <a:t>    - </a:t>
            </a:r>
            <a:r>
              <a:rPr lang="ru-RU" b="1" dirty="0"/>
              <a:t>работа с профессионально-ориентированной информацией (например: работа с паспортами на аппаратуру, оборудование, приборы и т.п.);</a:t>
            </a:r>
          </a:p>
          <a:p>
            <a:pPr>
              <a:buNone/>
            </a:pPr>
            <a:r>
              <a:rPr lang="ru-RU" b="1" dirty="0" smtClean="0"/>
              <a:t>   - </a:t>
            </a:r>
            <a:r>
              <a:rPr lang="ru-RU" b="1" dirty="0"/>
              <a:t>актуальность самостоятельного изучения работниками требований современных отраслевых стандартов, инструкций и другой нормативно-правовой, нормативно-технической документации,  необходимостью уметь различать содержательные особенности технических документов (паспортов, технических описаний,  инструкций по монтажу и эксплуатации нового оборудования, чертежей, схем, комплектовочных ведомостей, спецификаций); </a:t>
            </a:r>
          </a:p>
          <a:p>
            <a:pPr>
              <a:buNone/>
            </a:pPr>
            <a:r>
              <a:rPr lang="ru-RU" b="1" dirty="0" smtClean="0"/>
              <a:t>    - </a:t>
            </a:r>
            <a:r>
              <a:rPr lang="ru-RU" b="1" dirty="0"/>
              <a:t>разработку и оформление технической документации с использованием средств вычислительной техники;</a:t>
            </a:r>
          </a:p>
          <a:p>
            <a:pPr>
              <a:buNone/>
            </a:pPr>
            <a:r>
              <a:rPr lang="ru-RU" b="1" dirty="0" smtClean="0"/>
              <a:t>    - </a:t>
            </a:r>
            <a:r>
              <a:rPr lang="ru-RU" b="1" dirty="0"/>
              <a:t>развитие общих компетенций, которые в целом способствуют повышению социально-профессиональной адаптации работника, например: организация профессиональных коммуникаций, повышение уровня владения профессиональной терминологией.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НАПРАВЛЕНИЯ ТРЕБОВАНИЙ РАБОТОДАТЕЛЕЙ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Wingdings" pitchFamily="2" charset="2"/>
              <a:buChar char="q"/>
            </a:pPr>
            <a:r>
              <a:rPr lang="ru-RU" dirty="0"/>
              <a:t>в работе в составе учебно-методических объединений и учебно-методических комиссий по разработке содержания вариативной части ОПОП;</a:t>
            </a:r>
          </a:p>
          <a:p>
            <a:pPr lvl="0">
              <a:buFont typeface="Wingdings" pitchFamily="2" charset="2"/>
              <a:buChar char="q"/>
            </a:pPr>
            <a:r>
              <a:rPr lang="ru-RU" dirty="0"/>
              <a:t>в экспертизе содержания и результатов освоения ОПОП различного уровня, профиля и направленности; </a:t>
            </a:r>
          </a:p>
          <a:p>
            <a:pPr lvl="0">
              <a:buFont typeface="Wingdings" pitchFamily="2" charset="2"/>
              <a:buChar char="q"/>
            </a:pPr>
            <a:r>
              <a:rPr lang="ru-RU" dirty="0"/>
              <a:t>в формировании рейтинга примерных профессиональных образовательных программ, разработанных для различных профессий и специальностей;</a:t>
            </a:r>
          </a:p>
          <a:p>
            <a:pPr lvl="0">
              <a:buFont typeface="Wingdings" pitchFamily="2" charset="2"/>
              <a:buChar char="q"/>
            </a:pPr>
            <a:r>
              <a:rPr lang="ru-RU" dirty="0"/>
              <a:t>в оценке качества </a:t>
            </a:r>
            <a:r>
              <a:rPr lang="ru-RU" dirty="0" smtClean="0"/>
              <a:t>контрольно-оценочных средств </a:t>
            </a:r>
            <a:r>
              <a:rPr lang="ru-RU" dirty="0"/>
              <a:t>для  оценки результатов освоения ОПОП.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ru-RU" sz="2800" b="1" cap="all" dirty="0">
                <a:solidFill>
                  <a:schemeClr val="accent2">
                    <a:lumMod val="75000"/>
                  </a:schemeClr>
                </a:solidFill>
              </a:rPr>
              <a:t>Участие работодателей в формировании </a:t>
            </a:r>
            <a:r>
              <a:rPr lang="ru-RU" sz="2800" b="1" cap="all" dirty="0" smtClean="0">
                <a:solidFill>
                  <a:schemeClr val="accent2">
                    <a:lumMod val="75000"/>
                  </a:schemeClr>
                </a:solidFill>
              </a:rPr>
              <a:t>             вариативной </a:t>
            </a:r>
            <a:r>
              <a:rPr lang="ru-RU" sz="2800" b="1" cap="all" dirty="0">
                <a:solidFill>
                  <a:schemeClr val="accent2">
                    <a:lumMod val="75000"/>
                  </a:schemeClr>
                </a:solidFill>
              </a:rPr>
              <a:t>части </a:t>
            </a:r>
            <a:r>
              <a:rPr lang="ru-RU" sz="2800" b="1" cap="all" dirty="0" smtClean="0">
                <a:solidFill>
                  <a:schemeClr val="accent2">
                    <a:lumMod val="75000"/>
                  </a:schemeClr>
                </a:solidFill>
              </a:rPr>
              <a:t>ОПОП может </a:t>
            </a:r>
            <a:r>
              <a:rPr lang="ru-RU" sz="2800" b="1" cap="all" dirty="0">
                <a:solidFill>
                  <a:schemeClr val="accent2">
                    <a:lumMod val="75000"/>
                  </a:schemeClr>
                </a:solidFill>
              </a:rPr>
              <a:t>состоять: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340769"/>
            <a:ext cx="7772400" cy="225968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800" b="1" i="1" dirty="0" smtClean="0">
                <a:solidFill>
                  <a:schemeClr val="accent2">
                    <a:lumMod val="75000"/>
                  </a:schemeClr>
                </a:solidFill>
              </a:rPr>
              <a:t>СПАСИБО</a:t>
            </a:r>
            <a:br>
              <a:rPr lang="ru-RU" sz="48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b="1" i="1" dirty="0" smtClean="0">
                <a:solidFill>
                  <a:schemeClr val="accent2">
                    <a:lumMod val="75000"/>
                  </a:schemeClr>
                </a:solidFill>
              </a:rPr>
              <a:t>ЗА ВНИМАНИЕ!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ru-RU" b="1" u="sng" dirty="0" smtClean="0">
                <a:solidFill>
                  <a:schemeClr val="bg2">
                    <a:lumMod val="25000"/>
                  </a:schemeClr>
                </a:solidFill>
              </a:rPr>
              <a:t>КАЗАКОВ АЛЕКСЕЙ ЮРЬЕВИЧ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Тел. (3842) 37-81-20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E-mail</a:t>
            </a:r>
            <a:r>
              <a:rPr lang="en-US" b="1" dirty="0" smtClean="0">
                <a:solidFill>
                  <a:srgbClr val="C00000"/>
                </a:solidFill>
              </a:rPr>
              <a:t>: </a:t>
            </a:r>
            <a:r>
              <a:rPr lang="en-US" b="1" dirty="0" smtClean="0">
                <a:solidFill>
                  <a:srgbClr val="C00000"/>
                </a:solidFill>
                <a:hlinkClick r:id="rId2"/>
              </a:rPr>
              <a:t>kau@krirpo.ru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endParaRPr lang="ru-RU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dirty="0" smtClean="0"/>
              <a:t>     </a:t>
            </a:r>
            <a:r>
              <a:rPr lang="ru-RU" sz="2400" b="1" u="sng" dirty="0" smtClean="0"/>
              <a:t>ФГОС п.6.2</a:t>
            </a:r>
            <a:r>
              <a:rPr lang="ru-RU" sz="2400" u="sng" dirty="0" smtClean="0"/>
              <a:t> раздела 6. Требования к структуре основной профессиональной образовательной программы:</a:t>
            </a:r>
          </a:p>
          <a:p>
            <a:r>
              <a:rPr lang="ru-RU" sz="2400" dirty="0" smtClean="0"/>
              <a:t> Вариативная </a:t>
            </a:r>
            <a:r>
              <a:rPr lang="ru-RU" sz="2400" dirty="0"/>
              <a:t>часть (около 30 процентов) дает возможность расширения и (или) углубления подготовки, определяемой содержанием обязательной части, получения дополнительных компетенций, умений и знаний, необходимых для обеспечения конкурентоспособности выпускника в соответствии с запросами регионального рынка труда и возможностями продолжения </a:t>
            </a:r>
            <a:r>
              <a:rPr lang="ru-RU" sz="2400" dirty="0" smtClean="0"/>
              <a:t>образования.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НОРМАТИВНЫЕ ОСНОВАНИЯ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РАЗРАБОТКИ ВАРИАТИВНОЙ ЧАСТИ ОПОП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НА ОСНОВЕ ТРЕБОВАНИЙ РАБОТОДАТЕЛЕЙ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b="1" u="sng" dirty="0" smtClean="0"/>
              <a:t>ФГОС п.7.1. </a:t>
            </a:r>
            <a:r>
              <a:rPr lang="ru-RU" sz="2400" u="sng" dirty="0" smtClean="0"/>
              <a:t>раздела 7. Требования к условиям реализации основной профессиональной образовательной программы:</a:t>
            </a:r>
          </a:p>
          <a:p>
            <a:r>
              <a:rPr lang="ru-RU" sz="2400" dirty="0"/>
              <a:t>Перед началом разработки ОПОП образовательное учреждение должно определить ее специфику с учетом направленности на удовлетворение потребностей рынка труда и работодателей, конкретизировать конечные результаты обучения в виде компетенций, умений и знаний, приобретаемого практического опыта.</a:t>
            </a:r>
          </a:p>
          <a:p>
            <a:r>
              <a:rPr lang="ru-RU" sz="2400" dirty="0"/>
              <a:t>Конкретные виды профессиональной деятельности, к которым в основном готовится выпускник, должны определять содержание его образовательной программы, разрабатываемой образовательным учреждением совместно с заинтересованными работодателями.</a:t>
            </a:r>
          </a:p>
          <a:p>
            <a:pPr>
              <a:buNone/>
            </a:pP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НОРМАТИВНЫЕ ОСНОВАНИЯ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РАЗРАБОТКИ ВАРИАТИВНОЙ ЧАСТИ ОПОП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НА ОСНОВЕ ТРЕБОВАНИЙ РАБОТОДАТЕЛЕЙ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При </a:t>
            </a:r>
            <a:r>
              <a:rPr lang="ru-RU" dirty="0"/>
              <a:t>разработке программ профессиональной подготовки, переподготовки, повышения квалификации, а также других дополнительных образовательных программ возможно учитывать требования работодателей напрямую </a:t>
            </a:r>
            <a:r>
              <a:rPr lang="ru-RU" b="1" dirty="0"/>
              <a:t>через анализ требований профессиональных стандартов, квалификационных характеристик, содержащихся в ЕТКС и ЕКСД, а также в </a:t>
            </a:r>
            <a:r>
              <a:rPr lang="ru-RU" b="1" dirty="0" smtClean="0"/>
              <a:t>ОКПДТР, стандартов </a:t>
            </a:r>
            <a:r>
              <a:rPr lang="en-US" b="1" dirty="0" smtClean="0"/>
              <a:t>Worldskills (WS).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НОРМАТИВНЫЕ ОСНОВАНИЯ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РАЗРАБОТКИ ВАРИАТИВНОЙ ЧАСТИ ОПОП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НА ОСНОВЕ ТРЕБОВАНИЙ РАБОТОДАТЕЛЕЙ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/>
              <a:t>МЕТОДИЧЕСКИЕ РЕКОМЕНДАЦИИ </a:t>
            </a:r>
          </a:p>
          <a:p>
            <a:pPr algn="ctr">
              <a:buNone/>
            </a:pPr>
            <a:r>
              <a:rPr lang="ru-RU" sz="2400" b="1" dirty="0" smtClean="0"/>
              <a:t>ПО РАЗРАБОТКЕ ОСНОВНЫХ ПРОФЕССИОНАЛЬНЫХ ОБРАЗОВАТЕЛЬНЫХ ПРОГРАММ </a:t>
            </a:r>
          </a:p>
          <a:p>
            <a:pPr algn="ctr">
              <a:buNone/>
            </a:pPr>
            <a:r>
              <a:rPr lang="ru-RU" sz="2400" b="1" dirty="0" smtClean="0"/>
              <a:t>И ДОПОЛНИТЕЛЬНЫХ ПРОФЕССИОНАЛЬНЫХ ПРОГРАММ </a:t>
            </a:r>
          </a:p>
          <a:p>
            <a:pPr algn="ctr">
              <a:buNone/>
            </a:pPr>
            <a:r>
              <a:rPr lang="ru-RU" sz="2400" b="1" dirty="0" smtClean="0"/>
              <a:t>С УЧЕТОМ СООТВЕТСТВУЮЩИХ ПРОФЕССИОНАЛЬНЫХ СТАНДАРТОВ</a:t>
            </a:r>
          </a:p>
          <a:p>
            <a:pPr algn="r">
              <a:buNone/>
            </a:pPr>
            <a:endParaRPr lang="ru-RU" sz="1400" b="1" dirty="0" smtClean="0"/>
          </a:p>
          <a:p>
            <a:pPr algn="r">
              <a:buNone/>
            </a:pPr>
            <a:r>
              <a:rPr lang="ru-RU" sz="1400" b="1" dirty="0" smtClean="0"/>
              <a:t>УТВЕРЖДЕНЫ </a:t>
            </a:r>
          </a:p>
          <a:p>
            <a:pPr algn="r">
              <a:buNone/>
            </a:pPr>
            <a:r>
              <a:rPr lang="ru-RU" sz="1400" b="1" dirty="0" smtClean="0"/>
              <a:t>МИНИСТЕРСТВОМ </a:t>
            </a:r>
          </a:p>
          <a:p>
            <a:pPr algn="r">
              <a:buNone/>
            </a:pPr>
            <a:r>
              <a:rPr lang="ru-RU" sz="1400" b="1" dirty="0" smtClean="0"/>
              <a:t>ОБРАЗОВАНИЯ </a:t>
            </a:r>
          </a:p>
          <a:p>
            <a:pPr algn="r">
              <a:buNone/>
            </a:pPr>
            <a:r>
              <a:rPr lang="ru-RU" sz="1400" b="1" dirty="0" smtClean="0"/>
              <a:t>И НАУКИ РФ</a:t>
            </a:r>
          </a:p>
          <a:p>
            <a:pPr algn="r">
              <a:buNone/>
            </a:pPr>
            <a:r>
              <a:rPr lang="ru-RU" sz="1400" b="1" dirty="0" smtClean="0"/>
              <a:t>22.01.2015 г. № ДЛ-1/05 </a:t>
            </a:r>
            <a:r>
              <a:rPr lang="ru-RU" sz="1400" b="1" dirty="0" err="1" smtClean="0"/>
              <a:t>вн</a:t>
            </a:r>
            <a:endParaRPr lang="ru-RU" sz="1400" b="1" dirty="0" smtClean="0"/>
          </a:p>
          <a:p>
            <a:pPr>
              <a:buNone/>
            </a:pP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НОРМАТИВНЫЕ ОСНОВАНИЯ </a:t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РАЗРАБОТКИ ВАРИАТИВНОЙ ЧАСТИ ОПОП </a:t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НА ОСНОВЕ ТРЕБОВАНИЙ РАБОТОДАТЕЛЕЙ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</TotalTime>
  <Words>2784</Words>
  <Application>Microsoft Office PowerPoint</Application>
  <PresentationFormat>Экран (4:3)</PresentationFormat>
  <Paragraphs>386</Paragraphs>
  <Slides>55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56" baseType="lpstr">
      <vt:lpstr>Открытая</vt:lpstr>
      <vt:lpstr>ГБОУ ДПО «Кузбасский региональный институт                                                                      развития профессионального образования»</vt:lpstr>
      <vt:lpstr>Слайд 2</vt:lpstr>
      <vt:lpstr>Понятие «Вариативная часть ОПОП»</vt:lpstr>
      <vt:lpstr>НОРМАТИВНЫЕ ОСНОВАНИЯ  РАЗРАБОТКИ ВАРИАТИВНОЙ ЧАСТИ ОПОП  НА ОСНОВЕ ТРЕБОВАНИЙ РАБОТОДАТЕЛЕЙ</vt:lpstr>
      <vt:lpstr>НОРМАТИВНЫЕ ОСНОВАНИЯ  РАЗРАБОТКИ ВАРИАТИВНОЙ ЧАСТИ ОПОП  НА ОСНОВЕ ТРЕБОВАНИЙ РАБОТОДАТЕЛЕЙ</vt:lpstr>
      <vt:lpstr>НОРМАТИВНЫЕ ОСНОВАНИЯ  РАЗРАБОТКИ ВАРИАТИВНОЙ ЧАСТИ ОПОП  НА ОСНОВЕ ТРЕБОВАНИЙ РАБОТОДАТЕЛЕЙ</vt:lpstr>
      <vt:lpstr>НОРМАТИВНЫЕ ОСНОВАНИЯ  РАЗРАБОТКИ ВАРИАТИВНОЙ ЧАСТИ ОПОП  НА ОСНОВЕ ТРЕБОВАНИЙ РАБОТОДАТЕЛЕЙ</vt:lpstr>
      <vt:lpstr>НОРМАТИВНЫЕ ОСНОВАНИЯ  РАЗРАБОТКИ ВАРИАТИВНОЙ ЧАСТИ ОПОП  НА ОСНОВЕ ТРЕБОВАНИЙ РАБОТОДАТЕЛЕЙ</vt:lpstr>
      <vt:lpstr>НОРМАТИВНЫЕ ОСНОВАНИЯ  РАЗРАБОТКИ ВАРИАТИВНОЙ ЧАСТИ ОПОП  НА ОСНОВЕ ТРЕБОВАНИЙ РАБОТОДАТЕЛЕЙ</vt:lpstr>
      <vt:lpstr>НОРМАТИВНЫЕ ОСНОВАНИЯ  РАЗРАБОТКИ ВАРИАТИВНОЙ ЧАСТИ ОПОП  НА ОСНОВЕ ТРЕБОВАНИЙ РАБОТОДАТЕЛЕЙ</vt:lpstr>
      <vt:lpstr>НОРМАТИВНО-ПРАВОВЫЕ АСПЕКТЫ СФЕРЫ ТРУДА</vt:lpstr>
      <vt:lpstr>НОРМАТИВНО-ПРАВОВЫЕ АСПЕКТЫ СФЕРЫ ТРУДА</vt:lpstr>
      <vt:lpstr> СПИСОК  50 наиболее востребованных на рынке труда, новых  и перспективных профессий, требующих среднего профессионального образования </vt:lpstr>
      <vt:lpstr>Слайд 14</vt:lpstr>
      <vt:lpstr>Практическое  применение  профстандарта</vt:lpstr>
      <vt:lpstr> Профессиональные стандарты (ПС)— квалификационные характеристики       нового типа </vt:lpstr>
      <vt:lpstr>ПОНЯТИЙНЫЙ АППАРАТ  ПРОФСТАНДАРТОВ И ФГОС</vt:lpstr>
      <vt:lpstr>ПОНЯТИЙНЫЙ АППАРАТ  ПРОФСТАНДАРТОВ И ФГОС</vt:lpstr>
      <vt:lpstr>ПОНЯТИЙНЫЙ АППАРАТ  ПРОФСТАНДАРТОВ И ФГОС</vt:lpstr>
      <vt:lpstr>ПРОФЕССИОНАЛЬНЫЙ СТАНДАРТ</vt:lpstr>
      <vt:lpstr>СОПОСТАВЛЕНИЕ ЕДИНИЦ ФГОС СПО И ПРОФСТАНДАРТОВ</vt:lpstr>
      <vt:lpstr> Профессиональные стандарты (ПС)— квалификационные характеристики         нового типа </vt:lpstr>
      <vt:lpstr>СТАНДАРТЫ WORLDSKILLS (WS)  МЕТОДИЧЕСКИЙ ПАКЕТ КОМПЕТЕНЦИИ WS </vt:lpstr>
      <vt:lpstr>ФГОС СПО</vt:lpstr>
      <vt:lpstr> Структура циклов изучаемых дисциплин в ФГОС </vt:lpstr>
      <vt:lpstr>Вариативная часть ФГОС </vt:lpstr>
      <vt:lpstr> СПЕЦИФИКА РАЗРАБОТКИ ОПОП СПО  В КОНТЕКСТЕ РЕГЛАМЕНТОВ WS И ПС </vt:lpstr>
      <vt:lpstr> СПЕЦИФИКА РАЗРАБОТКИ ОПОП СПО  В КОНТЕКСТЕ РЕГЛАМЕНТОВ WS И ПС </vt:lpstr>
      <vt:lpstr> СПЕЦИФИКА РАЗРАБОТКИ ОПОП СПО  В КОНТЕКСТЕ РЕГЛАМЕНТОВ WS И ПС </vt:lpstr>
      <vt:lpstr> СПЕЦИФИКА РАЗРАБОТКИ ОПОП СПО  В КОНТЕКСТЕ РЕГЛАМЕНТОВ WS И ПС </vt:lpstr>
      <vt:lpstr> СПЕЦИФИКА РАЗРАБОТКИ ОПОП СПО  В КОНТЕКСТЕ РЕГЛАМЕНТОВ WS И ПС </vt:lpstr>
      <vt:lpstr>МОДЕЛЬ РАЗРАБОТКИ И РЕАЛИЗАЦИИ ВАРИАТИВНОЙ ЧАСТИ ОПОП</vt:lpstr>
      <vt:lpstr>МОДЕЛЬ РАЗРАБОТКИ И РЕАЛИЗАЦИИ ВАРИАТИВНОЙ ЧАСТИ ОПОП</vt:lpstr>
      <vt:lpstr>МОДЕЛЬ РАЗРАБОТКИ И РЕАЛИЗАЦИИ ВАРИАТИВНОЙ ЧАСТИ ОПОП</vt:lpstr>
      <vt:lpstr>МОДЕЛЬ РАЗРАБОТКИ И РЕАЛИЗАЦИИ ВАРИАТИВНОЙ ЧАСТИ ОПОП</vt:lpstr>
      <vt:lpstr>МОДЕЛЬ РАЗРАБОТКИ И РЕАЛИЗАЦИИ ВАРИАТИВНОЙ ЧАСТИ ОПОП</vt:lpstr>
      <vt:lpstr>МОДЕЛЬ РАЗРАБОТКИ И РЕАЛИЗАЦИИ ВАРИАТИВНОЙ ЧАСТИ ОПОП</vt:lpstr>
      <vt:lpstr>МОДЕЛЬ РАЗРАБОТКИ И РЕАЛИЗАЦИИ ВАРИАТИВНОЙ ЧАСТИ ОПОП</vt:lpstr>
      <vt:lpstr>Этапы разработки и введения в действие вариативной части образовательных программ </vt:lpstr>
      <vt:lpstr>Этапы разработки вариативной части ФГОС образовательными учреждениями</vt:lpstr>
      <vt:lpstr>Этапы разработки вариативной части ФГОС образовательными учреждениями</vt:lpstr>
      <vt:lpstr>Этапы разработки вариативной части ФГОС образовательными учреждениями</vt:lpstr>
      <vt:lpstr>Обновление образовательных программ</vt:lpstr>
      <vt:lpstr>Этапы разработки вариативной части ФГОС образовательными учреждениями</vt:lpstr>
      <vt:lpstr>Этапы разработки вариативной части ФГОС образовательными учреждениями</vt:lpstr>
      <vt:lpstr>Этапы разработки вариативной части ФГОС образовательными учреждениями</vt:lpstr>
      <vt:lpstr>Этапы разработки вариативной части ФГОС образовательными учреждениями</vt:lpstr>
      <vt:lpstr>Этапы разработки вариативной части ФГОС образовательными учреждениями</vt:lpstr>
      <vt:lpstr>Этапы разработки вариативной части ФГОС образовательными учреждениями</vt:lpstr>
      <vt:lpstr>АЛГОРИТМ ВНЕСЕНИЯ ИЗМЕНЕНИЙ  В ОП НА ОСНОВЕ КОМПЕТЕНЦИЙ WSR</vt:lpstr>
      <vt:lpstr>НАПРАВЛЕНИЯ ТРЕБОВАНИЙ РАБОТОДАТЕЛЕЙ</vt:lpstr>
      <vt:lpstr>НАПРАВЛЕНИЯ ТРЕБОВАНИЙ РАБОТОДАТЕЛЕЙ</vt:lpstr>
      <vt:lpstr>НАПРАВЛЕНИЯ ТРЕБОВАНИЙ РАБОТОДАТЕЛЕЙ</vt:lpstr>
      <vt:lpstr>Участие работодателей в формировании              вариативной части ОПОП может состоять: 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ГОУ «Кузбасский региональный институт развития профессионального образования»</dc:title>
  <dc:creator>Customer</dc:creator>
  <cp:lastModifiedBy>Казаков</cp:lastModifiedBy>
  <cp:revision>80</cp:revision>
  <dcterms:created xsi:type="dcterms:W3CDTF">2013-11-05T07:00:54Z</dcterms:created>
  <dcterms:modified xsi:type="dcterms:W3CDTF">2017-12-19T05:20:10Z</dcterms:modified>
</cp:coreProperties>
</file>